
<file path=[Content_Types].xml><?xml version="1.0" encoding="utf-8"?>
<Types xmlns="http://schemas.openxmlformats.org/package/2006/content-types">
  <Default Extension="xml" ContentType="application/xml"/>
  <Default Extension="jpeg" ContentType="image/jpeg"/>
  <Default Extension="m4v" ContentType="video/unknown"/>
  <Default Extension="mp4" ContentType="video/mp4"/>
  <Default Extension="emf" ContentType="image/x-emf"/>
  <Default Extension="jpg" ContentType="image/jpeg"/>
  <Default Extension="tiff" ContentType="image/tiff"/>
  <Default Extension="mov" ContentType="video/quicktime"/>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4" r:id="rId18"/>
    <p:sldId id="308" r:id="rId19"/>
    <p:sldId id="272" r:id="rId20"/>
    <p:sldId id="273" r:id="rId21"/>
    <p:sldId id="281" r:id="rId22"/>
    <p:sldId id="284" r:id="rId23"/>
    <p:sldId id="285" r:id="rId24"/>
    <p:sldId id="310" r:id="rId25"/>
    <p:sldId id="311" r:id="rId26"/>
    <p:sldId id="286" r:id="rId27"/>
    <p:sldId id="287" r:id="rId28"/>
    <p:sldId id="288" r:id="rId29"/>
    <p:sldId id="289" r:id="rId30"/>
    <p:sldId id="290" r:id="rId31"/>
    <p:sldId id="291" r:id="rId32"/>
    <p:sldId id="292"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9" r:id="rId47"/>
    <p:sldId id="274" r:id="rId48"/>
    <p:sldId id="275" r:id="rId49"/>
    <p:sldId id="276" r:id="rId50"/>
    <p:sldId id="277" r:id="rId51"/>
    <p:sldId id="278" r:id="rId52"/>
    <p:sldId id="279" r:id="rId53"/>
    <p:sldId id="280" r:id="rId54"/>
    <p:sldId id="282" r:id="rId55"/>
    <p:sldId id="283"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p:restoredTop sz="94643"/>
  </p:normalViewPr>
  <p:slideViewPr>
    <p:cSldViewPr snapToGrid="0" snapToObjects="1">
      <p:cViewPr varScale="1">
        <p:scale>
          <a:sx n="74" d="100"/>
          <a:sy n="74" d="100"/>
        </p:scale>
        <p:origin x="208"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C15AD-5BEF-B248-BE95-DC578F93F0BC}" type="datetimeFigureOut">
              <a:rPr lang="en-US" smtClean="0"/>
              <a:t>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6FFDF-6224-364A-BD97-48A81C6739D3}" type="slidenum">
              <a:rPr lang="en-US" smtClean="0"/>
              <a:t>‹#›</a:t>
            </a:fld>
            <a:endParaRPr lang="en-US"/>
          </a:p>
        </p:txBody>
      </p:sp>
    </p:spTree>
    <p:extLst>
      <p:ext uri="{BB962C8B-B14F-4D97-AF65-F5344CB8AC3E}">
        <p14:creationId xmlns:p14="http://schemas.microsoft.com/office/powerpoint/2010/main" val="14544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sciencedirect.com/science/article/pii/S0006349516300571#bib48" TargetMode="External"/><Relationship Id="rId4" Type="http://schemas.openxmlformats.org/officeDocument/2006/relationships/hyperlink" Target="http://www.sciencedirect.com/science/article/pii/S0006349516300571#bib49" TargetMode="External"/><Relationship Id="rId5" Type="http://schemas.openxmlformats.org/officeDocument/2006/relationships/hyperlink" Target="http://www.sciencedirect.com/science/article/pii/S0006349516300571#bib50" TargetMode="External"/><Relationship Id="rId6" Type="http://schemas.openxmlformats.org/officeDocument/2006/relationships/hyperlink" Target="http://www.sciencedirect.com/science/article/pii/S0006349516300571#bib51" TargetMode="External"/><Relationship Id="rId7" Type="http://schemas.openxmlformats.org/officeDocument/2006/relationships/hyperlink" Target="http://www.sciencedirect.com/science/article/pii/S0006349516300571#bib52"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ciencedirect.com/science/article/pii/S0006349516300571#bib6"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s://en.wikipedia.org/wiki/Cardiac_arrhythmi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Traveling pulses are a generic feature of spatially extended excitable systems (</a:t>
            </a:r>
            <a:r>
              <a:rPr lang="en-US" sz="1200" b="0" i="0" u="none" strike="noStrike" kern="1200" dirty="0" smtClean="0">
                <a:solidFill>
                  <a:schemeClr val="tx1"/>
                </a:solidFill>
                <a:effectLst/>
                <a:latin typeface="+mn-lt"/>
                <a:ea typeface="+mn-ea"/>
                <a:cs typeface="+mn-cs"/>
                <a:hlinkClick r:id="rId3"/>
              </a:rPr>
              <a:t>48</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49</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50</a:t>
            </a:r>
            <a:r>
              <a:rPr lang="en-US" sz="1200" b="0" i="0" kern="1200" dirty="0" smtClean="0">
                <a:solidFill>
                  <a:schemeClr val="tx1"/>
                </a:solidFill>
                <a:effectLst/>
                <a:latin typeface="+mn-lt"/>
                <a:ea typeface="+mn-ea"/>
                <a:cs typeface="+mn-cs"/>
              </a:rPr>
              <a:t>). In many cases, neighboring regions are coupled with the diffusion of a molecular participant. In these reaction-diffusion systems, a simple mathematical condition, sometimes called the Maxwell condition (</a:t>
            </a:r>
            <a:r>
              <a:rPr lang="en-US" sz="1200" b="0" i="0" u="none" strike="noStrike" kern="1200" dirty="0" smtClean="0">
                <a:solidFill>
                  <a:schemeClr val="tx1"/>
                </a:solidFill>
                <a:effectLst/>
                <a:latin typeface="+mn-lt"/>
                <a:ea typeface="+mn-ea"/>
                <a:cs typeface="+mn-cs"/>
                <a:hlinkClick r:id="rId6"/>
              </a:rPr>
              <a:t>51</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7"/>
              </a:rPr>
              <a:t>52</a:t>
            </a:r>
            <a:r>
              <a:rPr lang="en-US" sz="1200" b="0" i="0" kern="1200" dirty="0" smtClean="0">
                <a:solidFill>
                  <a:schemeClr val="tx1"/>
                </a:solidFill>
                <a:effectLst/>
                <a:latin typeface="+mn-lt"/>
                <a:ea typeface="+mn-ea"/>
                <a:cs typeface="+mn-cs"/>
              </a:rPr>
              <a:t>), exists for determining whether an excitation will induce a traveling pulse or remain localized. Since our system is not a reaction-diffusion system, the Maxwell condition fails to predict whether the blebs travel or not.</a:t>
            </a:r>
          </a:p>
          <a:p>
            <a:endParaRPr lang="en-US" dirty="0"/>
          </a:p>
        </p:txBody>
      </p:sp>
      <p:sp>
        <p:nvSpPr>
          <p:cNvPr id="4" name="Slide Number Placeholder 3"/>
          <p:cNvSpPr>
            <a:spLocks noGrp="1"/>
          </p:cNvSpPr>
          <p:nvPr>
            <p:ph type="sldNum" sz="quarter" idx="10"/>
          </p:nvPr>
        </p:nvSpPr>
        <p:spPr/>
        <p:txBody>
          <a:bodyPr/>
          <a:lstStyle/>
          <a:p>
            <a:fld id="{E00CEB4B-AC04-482E-A4BF-C19BAD2C9DB2}" type="slidenum">
              <a:rPr lang="en-US" smtClean="0"/>
              <a:t>14</a:t>
            </a:fld>
            <a:endParaRPr lang="en-US"/>
          </a:p>
        </p:txBody>
      </p:sp>
    </p:spTree>
    <p:extLst>
      <p:ext uri="{BB962C8B-B14F-4D97-AF65-F5344CB8AC3E}">
        <p14:creationId xmlns:p14="http://schemas.microsoft.com/office/powerpoint/2010/main" val="59464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Increasing the effective reach of adhesion molecules corresponds to increasing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and abolishes excitability, whereas decreasing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predicted to not abolish </a:t>
            </a:r>
            <a:r>
              <a:rPr lang="en-US" sz="1200" b="0" i="0" kern="1200" dirty="0" err="1" smtClean="0">
                <a:solidFill>
                  <a:schemeClr val="tx1"/>
                </a:solidFill>
                <a:effectLst/>
                <a:latin typeface="+mn-lt"/>
                <a:ea typeface="+mn-ea"/>
                <a:cs typeface="+mn-cs"/>
              </a:rPr>
              <a:t>blebbing</a:t>
            </a:r>
            <a:r>
              <a:rPr lang="en-US" sz="1200" b="0" i="0" kern="1200" dirty="0" smtClean="0">
                <a:solidFill>
                  <a:schemeClr val="tx1"/>
                </a:solidFill>
                <a:effectLst/>
                <a:latin typeface="+mn-lt"/>
                <a:ea typeface="+mn-ea"/>
                <a:cs typeface="+mn-cs"/>
              </a:rPr>
              <a:t> but extends the excitable trajectory, therefore predicting a slower healing period. Increasing hydrostatic pressure, e.g., by decreasing extracellular pressure by modulating </a:t>
            </a:r>
            <a:r>
              <a:rPr lang="en-US" sz="1200" b="0" i="0" kern="1200" dirty="0" err="1" smtClean="0">
                <a:solidFill>
                  <a:schemeClr val="tx1"/>
                </a:solidFill>
                <a:effectLst/>
                <a:latin typeface="+mn-lt"/>
                <a:ea typeface="+mn-ea"/>
                <a:cs typeface="+mn-cs"/>
              </a:rPr>
              <a:t>osmolites</a:t>
            </a:r>
            <a:r>
              <a:rPr lang="en-US" sz="1200" b="0" i="0" kern="1200" dirty="0" smtClean="0">
                <a:solidFill>
                  <a:schemeClr val="tx1"/>
                </a:solidFill>
                <a:effectLst/>
                <a:latin typeface="+mn-lt"/>
                <a:ea typeface="+mn-ea"/>
                <a:cs typeface="+mn-cs"/>
              </a:rPr>
              <a:t>, leads to emergence of </a:t>
            </a:r>
            <a:r>
              <a:rPr lang="en-US" sz="1200" b="0" i="0" kern="1200" dirty="0" err="1" smtClean="0">
                <a:solidFill>
                  <a:schemeClr val="tx1"/>
                </a:solidFill>
                <a:effectLst/>
                <a:latin typeface="+mn-lt"/>
                <a:ea typeface="+mn-ea"/>
                <a:cs typeface="+mn-cs"/>
              </a:rPr>
              <a:t>blebbing</a:t>
            </a:r>
            <a:r>
              <a:rPr lang="en-US" sz="1200" b="0" i="0" kern="1200" dirty="0" smtClean="0">
                <a:solidFill>
                  <a:schemeClr val="tx1"/>
                </a:solidFill>
                <a:effectLst/>
                <a:latin typeface="+mn-lt"/>
                <a:ea typeface="+mn-ea"/>
                <a:cs typeface="+mn-cs"/>
              </a:rPr>
              <a:t> from </a:t>
            </a:r>
            <a:r>
              <a:rPr lang="en-US" sz="1200" b="0" i="0" kern="1200" dirty="0" err="1" smtClean="0">
                <a:solidFill>
                  <a:schemeClr val="tx1"/>
                </a:solidFill>
                <a:effectLst/>
                <a:latin typeface="+mn-lt"/>
                <a:ea typeface="+mn-ea"/>
                <a:cs typeface="+mn-cs"/>
              </a:rPr>
              <a:t>nonblebbing</a:t>
            </a:r>
            <a:r>
              <a:rPr lang="en-US" sz="1200" b="0" i="0" kern="1200" dirty="0" smtClean="0">
                <a:solidFill>
                  <a:schemeClr val="tx1"/>
                </a:solidFill>
                <a:effectLst/>
                <a:latin typeface="+mn-lt"/>
                <a:ea typeface="+mn-ea"/>
                <a:cs typeface="+mn-cs"/>
              </a:rPr>
              <a:t> states, in agreement with experiment ( </a:t>
            </a:r>
            <a:r>
              <a:rPr lang="en-US" sz="1200" b="0" i="0" u="none" strike="noStrike" kern="1200" dirty="0" smtClean="0">
                <a:solidFill>
                  <a:schemeClr val="tx1"/>
                </a:solidFill>
                <a:effectLst/>
                <a:latin typeface="+mn-lt"/>
                <a:ea typeface="+mn-ea"/>
                <a:cs typeface="+mn-cs"/>
                <a:hlinkClick r:id="rId3"/>
              </a:rPr>
              <a:t>6</a:t>
            </a:r>
            <a:r>
              <a:rPr lang="en-US" sz="1200" b="0" i="0" kern="1200" dirty="0" smtClean="0">
                <a:solidFill>
                  <a:schemeClr val="tx1"/>
                </a:solidFill>
                <a:effectLst/>
                <a:latin typeface="+mn-lt"/>
                <a:ea typeface="+mn-ea"/>
                <a:cs typeface="+mn-cs"/>
              </a:rPr>
              <a:t>) and intuition. Decreasing myosin contractility abolishes excitability, whereas increasing it delays healing.</a:t>
            </a:r>
            <a:endParaRPr lang="en-US" dirty="0"/>
          </a:p>
        </p:txBody>
      </p:sp>
      <p:sp>
        <p:nvSpPr>
          <p:cNvPr id="4" name="Slide Number Placeholder 3"/>
          <p:cNvSpPr>
            <a:spLocks noGrp="1"/>
          </p:cNvSpPr>
          <p:nvPr>
            <p:ph type="sldNum" sz="quarter" idx="10"/>
          </p:nvPr>
        </p:nvSpPr>
        <p:spPr/>
        <p:txBody>
          <a:bodyPr/>
          <a:lstStyle/>
          <a:p>
            <a:fld id="{E00CEB4B-AC04-482E-A4BF-C19BAD2C9DB2}" type="slidenum">
              <a:rPr lang="en-US" smtClean="0"/>
              <a:t>15</a:t>
            </a:fld>
            <a:endParaRPr lang="en-US"/>
          </a:p>
        </p:txBody>
      </p:sp>
    </p:spTree>
    <p:extLst>
      <p:ext uri="{BB962C8B-B14F-4D97-AF65-F5344CB8AC3E}">
        <p14:creationId xmlns:p14="http://schemas.microsoft.com/office/powerpoint/2010/main" val="643992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Gene mutations can lead to different diseases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Calibri" pitchFamily="34" charset="0"/>
                <a:ea typeface="+mn-ea"/>
                <a:cs typeface="+mn-cs"/>
              </a:rPr>
              <a:t>Sick sinus syndrome</a:t>
            </a:r>
            <a:r>
              <a:rPr lang="en-US" sz="1200" b="0" kern="1200" dirty="0">
                <a:solidFill>
                  <a:schemeClr val="tx1"/>
                </a:solidFill>
                <a:latin typeface="Calibri" pitchFamily="34" charset="0"/>
                <a:ea typeface="+mn-ea"/>
                <a:cs typeface="+mn-cs"/>
              </a:rPr>
              <a:t> (SSS), also called </a:t>
            </a:r>
            <a:r>
              <a:rPr lang="en-US" sz="1200" b="1" kern="1200" dirty="0">
                <a:solidFill>
                  <a:schemeClr val="tx1"/>
                </a:solidFill>
                <a:latin typeface="Calibri" pitchFamily="34" charset="0"/>
                <a:ea typeface="+mn-ea"/>
                <a:cs typeface="+mn-cs"/>
              </a:rPr>
              <a:t>sinus</a:t>
            </a:r>
            <a:r>
              <a:rPr lang="en-US" sz="1200" b="0" kern="1200" dirty="0">
                <a:solidFill>
                  <a:schemeClr val="tx1"/>
                </a:solidFill>
                <a:latin typeface="Calibri" pitchFamily="34" charset="0"/>
                <a:ea typeface="+mn-ea"/>
                <a:cs typeface="+mn-cs"/>
              </a:rPr>
              <a:t> dysfunction, or sinoatrial node disease ("SND"), is a group of abnormal heart rhythms (arrhythmias) presumably caused by a malfunction of the </a:t>
            </a:r>
            <a:r>
              <a:rPr lang="en-US" sz="1200" b="1" kern="1200" dirty="0">
                <a:solidFill>
                  <a:schemeClr val="tx1"/>
                </a:solidFill>
                <a:latin typeface="Calibri" pitchFamily="34" charset="0"/>
                <a:ea typeface="+mn-ea"/>
                <a:cs typeface="+mn-cs"/>
              </a:rPr>
              <a:t>sinus</a:t>
            </a:r>
            <a:r>
              <a:rPr lang="en-US" sz="1200" b="0" kern="1200" dirty="0">
                <a:solidFill>
                  <a:schemeClr val="tx1"/>
                </a:solidFill>
                <a:latin typeface="Calibri" pitchFamily="34" charset="0"/>
                <a:ea typeface="+mn-ea"/>
                <a:cs typeface="+mn-cs"/>
              </a:rPr>
              <a:t> node, the heart's primary pacemaker.</a:t>
            </a:r>
            <a:endParaRPr lang="en-US" dirty="0"/>
          </a:p>
          <a:p>
            <a:endParaRPr lang="en-US" sz="1200" b="1" kern="1200" dirty="0">
              <a:solidFill>
                <a:schemeClr val="tx1"/>
              </a:solidFill>
              <a:latin typeface="Calibri" pitchFamily="34" charset="0"/>
              <a:ea typeface="+mn-ea"/>
              <a:cs typeface="+mn-cs"/>
            </a:endParaRPr>
          </a:p>
          <a:p>
            <a:r>
              <a:rPr lang="en-US" sz="1200" b="1" kern="1200" dirty="0">
                <a:solidFill>
                  <a:schemeClr val="tx1"/>
                </a:solidFill>
                <a:latin typeface="Calibri" pitchFamily="34" charset="0"/>
                <a:ea typeface="+mn-ea"/>
                <a:cs typeface="+mn-cs"/>
              </a:rPr>
              <a:t>Dilated cardiomyopathy</a:t>
            </a:r>
            <a:r>
              <a:rPr lang="en-US" sz="1200" b="0" kern="1200" dirty="0">
                <a:solidFill>
                  <a:schemeClr val="tx1"/>
                </a:solidFill>
                <a:latin typeface="Calibri" pitchFamily="34" charset="0"/>
                <a:ea typeface="+mn-ea"/>
                <a:cs typeface="+mn-cs"/>
              </a:rPr>
              <a:t> (DCM) is a condition in which the heart's ability to pump blood is decreased because the heart's main pumping chamber, the left ventricle, is enlarged and weakened. In some cases, it prevents the heart from relaxing and filling with blood as it should.</a:t>
            </a:r>
          </a:p>
          <a:p>
            <a:r>
              <a:rPr lang="en-US" sz="1200" b="1" kern="1200" dirty="0">
                <a:solidFill>
                  <a:schemeClr val="tx1"/>
                </a:solidFill>
                <a:latin typeface="Calibri" pitchFamily="34" charset="0"/>
                <a:ea typeface="+mn-ea"/>
                <a:cs typeface="+mn-cs"/>
              </a:rPr>
              <a:t>Atrial fibrillation</a:t>
            </a:r>
            <a:r>
              <a:rPr lang="en-US" sz="1200" b="0" kern="1200" dirty="0">
                <a:solidFill>
                  <a:schemeClr val="tx1"/>
                </a:solidFill>
                <a:latin typeface="Calibri" pitchFamily="34" charset="0"/>
                <a:ea typeface="+mn-ea"/>
                <a:cs typeface="+mn-cs"/>
              </a:rPr>
              <a:t> (</a:t>
            </a:r>
            <a:r>
              <a:rPr lang="en-US" sz="1200" b="1" kern="1200" dirty="0">
                <a:solidFill>
                  <a:schemeClr val="tx1"/>
                </a:solidFill>
                <a:latin typeface="Calibri" pitchFamily="34" charset="0"/>
                <a:ea typeface="+mn-ea"/>
                <a:cs typeface="+mn-cs"/>
              </a:rPr>
              <a:t>AF</a:t>
            </a:r>
            <a:r>
              <a:rPr lang="en-US" sz="1200" b="0" kern="1200" dirty="0">
                <a:solidFill>
                  <a:schemeClr val="tx1"/>
                </a:solidFill>
                <a:latin typeface="Calibri" pitchFamily="34" charset="0"/>
                <a:ea typeface="+mn-ea"/>
                <a:cs typeface="+mn-cs"/>
              </a:rPr>
              <a:t> or </a:t>
            </a:r>
            <a:r>
              <a:rPr lang="en-US" sz="1200" b="1" kern="1200" dirty="0">
                <a:solidFill>
                  <a:schemeClr val="tx1"/>
                </a:solidFill>
                <a:latin typeface="Calibri" pitchFamily="34" charset="0"/>
                <a:ea typeface="+mn-ea"/>
                <a:cs typeface="+mn-cs"/>
              </a:rPr>
              <a:t>A-fib</a:t>
            </a:r>
            <a:r>
              <a:rPr lang="en-US" sz="1200" b="0" kern="1200" dirty="0">
                <a:solidFill>
                  <a:schemeClr val="tx1"/>
                </a:solidFill>
                <a:latin typeface="Calibri" pitchFamily="34" charset="0"/>
                <a:ea typeface="+mn-ea"/>
                <a:cs typeface="+mn-cs"/>
              </a:rPr>
              <a:t>) is an </a:t>
            </a:r>
            <a:r>
              <a:rPr lang="en-US" sz="1200" b="0" kern="1200" dirty="0">
                <a:solidFill>
                  <a:schemeClr val="tx1"/>
                </a:solidFill>
                <a:latin typeface="Calibri" pitchFamily="34" charset="0"/>
                <a:ea typeface="+mn-ea"/>
                <a:cs typeface="+mn-cs"/>
                <a:hlinkClick r:id="rId3"/>
              </a:rPr>
              <a:t>abnormal heart rhythm characterized by rapid and irregular beating</a:t>
            </a:r>
            <a:endParaRPr lang="en-US" dirty="0"/>
          </a:p>
        </p:txBody>
      </p:sp>
      <p:sp>
        <p:nvSpPr>
          <p:cNvPr id="5" name="Slide Number Placeholder 4"/>
          <p:cNvSpPr>
            <a:spLocks noGrp="1"/>
          </p:cNvSpPr>
          <p:nvPr>
            <p:ph type="sldNum" sz="quarter" idx="10"/>
          </p:nvPr>
        </p:nvSpPr>
        <p:spPr/>
        <p:txBody>
          <a:bodyPr/>
          <a:lstStyle/>
          <a:p>
            <a:pPr>
              <a:defRPr/>
            </a:pPr>
            <a:fld id="{89361702-EDD6-4930-B44E-9E12CE91894E}" type="slidenum">
              <a:rPr lang="en-US" smtClean="0"/>
              <a:pPr>
                <a:defRPr/>
              </a:pPr>
              <a:t>34</a:t>
            </a:fld>
            <a:endParaRPr lang="en-US"/>
          </a:p>
        </p:txBody>
      </p:sp>
    </p:spTree>
    <p:extLst>
      <p:ext uri="{BB962C8B-B14F-4D97-AF65-F5344CB8AC3E}">
        <p14:creationId xmlns:p14="http://schemas.microsoft.com/office/powerpoint/2010/main" val="2061991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evaluation</a:t>
            </a:r>
          </a:p>
        </p:txBody>
      </p:sp>
      <p:sp>
        <p:nvSpPr>
          <p:cNvPr id="5" name="Slide Number Placeholder 4"/>
          <p:cNvSpPr>
            <a:spLocks noGrp="1"/>
          </p:cNvSpPr>
          <p:nvPr>
            <p:ph type="sldNum" sz="quarter" idx="10"/>
          </p:nvPr>
        </p:nvSpPr>
        <p:spPr/>
        <p:txBody>
          <a:bodyPr/>
          <a:lstStyle/>
          <a:p>
            <a:pPr>
              <a:defRPr/>
            </a:pPr>
            <a:fld id="{89361702-EDD6-4930-B44E-9E12CE91894E}" type="slidenum">
              <a:rPr lang="en-US" smtClean="0"/>
              <a:pPr>
                <a:defRPr/>
              </a:pPr>
              <a:t>36</a:t>
            </a:fld>
            <a:endParaRPr lang="en-US"/>
          </a:p>
        </p:txBody>
      </p:sp>
    </p:spTree>
    <p:extLst>
      <p:ext uri="{BB962C8B-B14F-4D97-AF65-F5344CB8AC3E}">
        <p14:creationId xmlns:p14="http://schemas.microsoft.com/office/powerpoint/2010/main" val="40214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00" b="1" kern="0" dirty="0" smtClean="0">
                <a:solidFill>
                  <a:schemeClr val="tx1"/>
                </a:solidFill>
                <a:latin typeface="Calibri" pitchFamily="34" charset="0"/>
                <a:ea typeface="+mn-ea"/>
                <a:cs typeface="+mn-cs"/>
              </a:rPr>
              <a:t>Organization of constructs in a tissue can be characterized with an </a:t>
            </a:r>
            <a:r>
              <a:rPr lang="en-US" sz="1000" b="1" kern="0" dirty="0" err="1" smtClean="0">
                <a:solidFill>
                  <a:schemeClr val="tx1"/>
                </a:solidFill>
                <a:latin typeface="Calibri" pitchFamily="34" charset="0"/>
                <a:ea typeface="+mn-ea"/>
                <a:cs typeface="+mn-cs"/>
              </a:rPr>
              <a:t>orientational</a:t>
            </a:r>
            <a:r>
              <a:rPr lang="en-US" sz="1000" b="1" kern="0" dirty="0" smtClean="0">
                <a:solidFill>
                  <a:schemeClr val="tx1"/>
                </a:solidFill>
                <a:latin typeface="Calibri" pitchFamily="34" charset="0"/>
                <a:ea typeface="+mn-ea"/>
                <a:cs typeface="+mn-cs"/>
              </a:rPr>
              <a:t> order parameter (OOP)</a:t>
            </a:r>
          </a:p>
          <a:p>
            <a:endParaRPr lang="en-US" dirty="0"/>
          </a:p>
        </p:txBody>
      </p:sp>
      <p:sp>
        <p:nvSpPr>
          <p:cNvPr id="4" name="Slide Number Placeholder 3"/>
          <p:cNvSpPr>
            <a:spLocks noGrp="1"/>
          </p:cNvSpPr>
          <p:nvPr>
            <p:ph type="sldNum" sz="quarter" idx="10"/>
          </p:nvPr>
        </p:nvSpPr>
        <p:spPr/>
        <p:txBody>
          <a:bodyPr/>
          <a:lstStyle/>
          <a:p>
            <a:pPr>
              <a:defRPr/>
            </a:pPr>
            <a:fld id="{89361702-EDD6-4930-B44E-9E12CE91894E}" type="slidenum">
              <a:rPr lang="en-US" smtClean="0"/>
              <a:pPr>
                <a:defRPr/>
              </a:pPr>
              <a:t>37</a:t>
            </a:fld>
            <a:endParaRPr lang="en-US"/>
          </a:p>
        </p:txBody>
      </p:sp>
    </p:spTree>
    <p:extLst>
      <p:ext uri="{BB962C8B-B14F-4D97-AF65-F5344CB8AC3E}">
        <p14:creationId xmlns:p14="http://schemas.microsoft.com/office/powerpoint/2010/main" val="94480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zDoes</a:t>
            </a:r>
            <a:r>
              <a:rPr lang="en-US" dirty="0"/>
              <a:t> the </a:t>
            </a:r>
            <a:r>
              <a:rPr lang="en-US" dirty="0" err="1"/>
              <a:t>lamin</a:t>
            </a:r>
            <a:r>
              <a:rPr lang="en-US" dirty="0"/>
              <a:t> mutation change the mechanical properties of nuclear lamina?</a:t>
            </a:r>
          </a:p>
          <a:p>
            <a:r>
              <a:rPr lang="en-US" dirty="0"/>
              <a:t>How does </a:t>
            </a:r>
            <a:r>
              <a:rPr lang="en-US" dirty="0" err="1"/>
              <a:t>lamin</a:t>
            </a:r>
            <a:r>
              <a:rPr lang="en-US" dirty="0"/>
              <a:t> mutation can change cell cytoskeletal properties? </a:t>
            </a:r>
          </a:p>
          <a:p>
            <a:r>
              <a:rPr lang="en-US" dirty="0"/>
              <a:t>Why these particular </a:t>
            </a:r>
            <a:r>
              <a:rPr lang="en-US" dirty="0" err="1"/>
              <a:t>lamin</a:t>
            </a:r>
            <a:r>
              <a:rPr lang="en-US" dirty="0"/>
              <a:t> A/C mutations are heart specific symptoms?</a:t>
            </a:r>
          </a:p>
          <a:p>
            <a:endParaRPr lang="en-US" dirty="0"/>
          </a:p>
        </p:txBody>
      </p:sp>
      <p:sp>
        <p:nvSpPr>
          <p:cNvPr id="4" name="Slide Number Placeholder 3"/>
          <p:cNvSpPr>
            <a:spLocks noGrp="1"/>
          </p:cNvSpPr>
          <p:nvPr>
            <p:ph type="sldNum" sz="quarter" idx="10"/>
          </p:nvPr>
        </p:nvSpPr>
        <p:spPr/>
        <p:txBody>
          <a:bodyPr/>
          <a:lstStyle/>
          <a:p>
            <a:pPr>
              <a:defRPr/>
            </a:pPr>
            <a:fld id="{89361702-EDD6-4930-B44E-9E12CE91894E}" type="slidenum">
              <a:rPr lang="en-US" smtClean="0"/>
              <a:pPr>
                <a:defRPr/>
              </a:pPr>
              <a:t>38</a:t>
            </a:fld>
            <a:endParaRPr lang="en-US"/>
          </a:p>
        </p:txBody>
      </p:sp>
    </p:spTree>
    <p:extLst>
      <p:ext uri="{BB962C8B-B14F-4D97-AF65-F5344CB8AC3E}">
        <p14:creationId xmlns:p14="http://schemas.microsoft.com/office/powerpoint/2010/main" val="976382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9361702-EDD6-4930-B44E-9E12CE91894E}" type="slidenum">
              <a:rPr lang="en-US"/>
              <a:pPr>
                <a:defRPr/>
              </a:pPr>
              <a:t>45</a:t>
            </a:fld>
            <a:endParaRPr lang="en-US"/>
          </a:p>
        </p:txBody>
      </p:sp>
    </p:spTree>
    <p:extLst>
      <p:ext uri="{BB962C8B-B14F-4D97-AF65-F5344CB8AC3E}">
        <p14:creationId xmlns:p14="http://schemas.microsoft.com/office/powerpoint/2010/main" val="120480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6/20/17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9976653"/>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tags" Target="../tags/tag1.xml"/><Relationship Id="rId2"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7.png"/><Relationship Id="rId1" Type="http://schemas.openxmlformats.org/officeDocument/2006/relationships/tags" Target="../tags/tag3.xml"/><Relationship Id="rId2"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emf"/><Relationship Id="rId1" Type="http://schemas.openxmlformats.org/officeDocument/2006/relationships/tags" Target="../tags/tag5.xml"/><Relationship Id="rId2"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video" Target="../media/media5.mp4"/><Relationship Id="rId5" Type="http://schemas.openxmlformats.org/officeDocument/2006/relationships/slideLayout" Target="../slideLayouts/slideLayout2.xml"/><Relationship Id="rId6" Type="http://schemas.openxmlformats.org/officeDocument/2006/relationships/image" Target="../media/image17.png"/><Relationship Id="rId7" Type="http://schemas.openxmlformats.org/officeDocument/2006/relationships/image" Target="../media/image18.png"/><Relationship Id="rId1" Type="http://schemas.microsoft.com/office/2007/relationships/media" Target="../media/media4.mov"/><Relationship Id="rId2" Type="http://schemas.openxmlformats.org/officeDocument/2006/relationships/video" Target="../media/media4.mo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9.png"/><Relationship Id="rId1" Type="http://schemas.microsoft.com/office/2007/relationships/media" Target="../media/media6.mp4"/><Relationship Id="rId2" Type="http://schemas.openxmlformats.org/officeDocument/2006/relationships/video" Target="../media/media6.mp4"/></Relationships>
</file>

<file path=ppt/slides/_rels/slide15.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slideLayout" Target="../slideLayouts/slideLayout2.xml"/><Relationship Id="rId6" Type="http://schemas.openxmlformats.org/officeDocument/2006/relationships/notesSlide" Target="../notesSlides/notesSlide2.xml"/><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20.emf"/><Relationship Id="rId1" Type="http://schemas.openxmlformats.org/officeDocument/2006/relationships/tags" Target="../tags/tag9.xml"/><Relationship Id="rId2"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slideLayout" Target="../slideLayouts/slideLayout2.xml"/><Relationship Id="rId9" Type="http://schemas.openxmlformats.org/officeDocument/2006/relationships/image" Target="../media/image23.png"/><Relationship Id="rId10"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slideLayout" Target="../slideLayouts/slideLayout2.xm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20.emf"/><Relationship Id="rId1" Type="http://schemas.openxmlformats.org/officeDocument/2006/relationships/tags" Target="../tags/tag23.xml"/><Relationship Id="rId2" Type="http://schemas.openxmlformats.org/officeDocument/2006/relationships/tags" Target="../tags/tag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 Type="http://schemas.openxmlformats.org/officeDocument/2006/relationships/tags" Target="../tags/tag27.xml"/><Relationship Id="rId2" Type="http://schemas.openxmlformats.org/officeDocument/2006/relationships/tags" Target="../tags/tag28.xml"/><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tags" Target="../tags/tag32.xml"/><Relationship Id="rId7" Type="http://schemas.openxmlformats.org/officeDocument/2006/relationships/tags" Target="../tags/tag33.xml"/><Relationship Id="rId8" Type="http://schemas.openxmlformats.org/officeDocument/2006/relationships/tags" Target="../tags/tag34.xml"/><Relationship Id="rId9" Type="http://schemas.openxmlformats.org/officeDocument/2006/relationships/slideLayout" Target="../slideLayouts/slideLayout2.xml"/><Relationship Id="rId10"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slideLayout" Target="../slideLayouts/slideLayout2.xml"/><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tags" Target="../tags/tag35.xml"/><Relationship Id="rId2"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2.xml"/><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tags" Target="../tags/tag39.xml"/><Relationship Id="rId2"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slideLayout" Target="../slideLayouts/slideLayout2.xml"/><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tags" Target="../tags/tag43.xml"/><Relationship Id="rId2" Type="http://schemas.openxmlformats.org/officeDocument/2006/relationships/tags" Target="../tags/tag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slideLayout" Target="../slideLayouts/slideLayout2.xm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tags" Target="../tags/tag47.xml"/><Relationship Id="rId2"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tags" Target="../tags/tag50.xml"/><Relationship Id="rId2" Type="http://schemas.openxmlformats.org/officeDocument/2006/relationships/tags" Target="../tags/tag51.xml"/></Relationships>
</file>

<file path=ppt/slides/_rels/slide32.xml.rels><?xml version="1.0" encoding="UTF-8" standalone="yes"?>
<Relationships xmlns="http://schemas.openxmlformats.org/package/2006/relationships"><Relationship Id="rId11" Type="http://schemas.openxmlformats.org/officeDocument/2006/relationships/image" Target="../media/image58.emf"/><Relationship Id="rId12" Type="http://schemas.openxmlformats.org/officeDocument/2006/relationships/image" Target="../media/image59.png"/><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2.xml"/><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hyperlink" Target="https://en.wikipedia.org/wiki/Progeria" TargetMode="External"/><Relationship Id="rId5" Type="http://schemas.openxmlformats.org/officeDocument/2006/relationships/image" Target="../media/image61.png"/><Relationship Id="rId6" Type="http://schemas.openxmlformats.org/officeDocument/2006/relationships/image" Target="../media/image62.jp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 Id="rId3" Type="http://schemas.openxmlformats.org/officeDocument/2006/relationships/image" Target="../media/image6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6.tiff"/></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tiff"/><Relationship Id="rId5" Type="http://schemas.openxmlformats.org/officeDocument/2006/relationships/image" Target="../media/image69.tiff"/><Relationship Id="rId6" Type="http://schemas.openxmlformats.org/officeDocument/2006/relationships/image" Target="../media/image70.jpeg"/><Relationship Id="rId7" Type="http://schemas.openxmlformats.org/officeDocument/2006/relationships/image" Target="../media/image71.jpeg"/><Relationship Id="rId8"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3.jpeg"/></Relationships>
</file>

<file path=ppt/slides/_rels/slide39.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tags" Target="../tags/tag59.xml"/><Relationship Id="rId5" Type="http://schemas.microsoft.com/office/2007/relationships/media" Target="../media/media7.mp4"/><Relationship Id="rId6" Type="http://schemas.openxmlformats.org/officeDocument/2006/relationships/video" Target="../media/media7.mp4"/><Relationship Id="rId7" Type="http://schemas.openxmlformats.org/officeDocument/2006/relationships/slideLayout" Target="../slideLayouts/slideLayout2.xml"/><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 Id="rId3" Type="http://schemas.openxmlformats.org/officeDocument/2006/relationships/image" Target="../media/image81.e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2.wmf"/><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tags" Target="../tags/tag60.xml"/><Relationship Id="rId2" Type="http://schemas.openxmlformats.org/officeDocument/2006/relationships/tags" Target="../tags/tag61.xml"/></Relationships>
</file>

<file path=ppt/slides/_rels/slide43.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emf"/><Relationship Id="rId14" Type="http://schemas.openxmlformats.org/officeDocument/2006/relationships/image" Target="../media/image91.emf"/><Relationship Id="rId15" Type="http://schemas.openxmlformats.org/officeDocument/2006/relationships/image" Target="../media/image92.emf"/><Relationship Id="rId16" Type="http://schemas.openxmlformats.org/officeDocument/2006/relationships/image" Target="../media/image93.emf"/><Relationship Id="rId17" Type="http://schemas.openxmlformats.org/officeDocument/2006/relationships/image" Target="../media/image94.emf"/><Relationship Id="rId18" Type="http://schemas.openxmlformats.org/officeDocument/2006/relationships/image" Target="../media/image95.emf"/><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slideLayout" Target="../slideLayouts/slideLayout2.xml"/><Relationship Id="rId7" Type="http://schemas.openxmlformats.org/officeDocument/2006/relationships/image" Target="../media/image85.png"/><Relationship Id="rId8" Type="http://schemas.openxmlformats.org/officeDocument/2006/relationships/image" Target="../media/image80.emf"/><Relationship Id="rId9" Type="http://schemas.openxmlformats.org/officeDocument/2006/relationships/image" Target="../media/image86.png"/><Relationship Id="rId10" Type="http://schemas.openxmlformats.org/officeDocument/2006/relationships/image" Target="../media/image87.png"/></Relationships>
</file>

<file path=ppt/slides/_rels/slide4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png"/><Relationship Id="rId17" Type="http://schemas.openxmlformats.org/officeDocument/2006/relationships/image" Target="../media/image74.png"/><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tags" Target="../tags/tag69.xml"/><Relationship Id="rId4" Type="http://schemas.openxmlformats.org/officeDocument/2006/relationships/tags" Target="../tags/tag70.xml"/><Relationship Id="rId5" Type="http://schemas.openxmlformats.org/officeDocument/2006/relationships/tags" Target="../tags/tag71.xml"/><Relationship Id="rId6" Type="http://schemas.openxmlformats.org/officeDocument/2006/relationships/tags" Target="../tags/tag72.xml"/><Relationship Id="rId7" Type="http://schemas.openxmlformats.org/officeDocument/2006/relationships/tags" Target="../tags/tag73.xml"/><Relationship Id="rId8" Type="http://schemas.openxmlformats.org/officeDocument/2006/relationships/tags" Target="../tags/tag74.xml"/><Relationship Id="rId9" Type="http://schemas.openxmlformats.org/officeDocument/2006/relationships/slideLayout" Target="../slideLayouts/slideLayout2.xml"/><Relationship Id="rId10"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00.png"/><Relationship Id="rId6" Type="http://schemas.openxmlformats.org/officeDocument/2006/relationships/image" Target="../media/image101.jpeg"/><Relationship Id="rId7" Type="http://schemas.openxmlformats.org/officeDocument/2006/relationships/image" Target="../media/image102.emf"/><Relationship Id="rId8" Type="http://schemas.openxmlformats.org/officeDocument/2006/relationships/image" Target="../media/image103.emf"/><Relationship Id="rId9" Type="http://schemas.openxmlformats.org/officeDocument/2006/relationships/image" Target="../media/image104.png"/><Relationship Id="rId1" Type="http://schemas.microsoft.com/office/2007/relationships/media" Target="../media/media8.mp4"/><Relationship Id="rId2" Type="http://schemas.openxmlformats.org/officeDocument/2006/relationships/video" Target="../media/media8.mp4"/></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2.xml"/><Relationship Id="rId3"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emf"/><Relationship Id="rId1" Type="http://schemas.openxmlformats.org/officeDocument/2006/relationships/tags" Target="../tags/tag76.x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video" Target="../media/media9.mp4"/><Relationship Id="rId4" Type="http://schemas.openxmlformats.org/officeDocument/2006/relationships/slideLayout" Target="../slideLayouts/slideLayout2.xml"/><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tags" Target="../tags/tag77.xml"/><Relationship Id="rId2" Type="http://schemas.microsoft.com/office/2007/relationships/media" Target="../media/media9.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slideLayout" Target="../slideLayouts/slideLayout2.xml"/><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tags" Target="../tags/tag78.xml"/><Relationship Id="rId2" Type="http://schemas.openxmlformats.org/officeDocument/2006/relationships/tags" Target="../tags/tag79.xml"/></Relationships>
</file>

<file path=ppt/slides/_rels/slide51.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13.png"/><Relationship Id="rId1" Type="http://schemas.openxmlformats.org/officeDocument/2006/relationships/tags" Target="../tags/tag81.x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2.xml"/><Relationship Id="rId7" Type="http://schemas.openxmlformats.org/officeDocument/2006/relationships/image" Target="../media/image114.png"/><Relationship Id="rId8" Type="http://schemas.openxmlformats.org/officeDocument/2006/relationships/image" Target="../media/image115.png"/><Relationship Id="rId9" Type="http://schemas.openxmlformats.org/officeDocument/2006/relationships/image" Target="../media/image116.png"/><Relationship Id="rId10" Type="http://schemas.openxmlformats.org/officeDocument/2006/relationships/image" Target="../media/image26.png"/><Relationship Id="rId11" Type="http://schemas.openxmlformats.org/officeDocument/2006/relationships/image" Target="../media/image117.png"/><Relationship Id="rId1" Type="http://schemas.openxmlformats.org/officeDocument/2006/relationships/tags" Target="../tags/tag82.xml"/><Relationship Id="rId2" Type="http://schemas.openxmlformats.org/officeDocument/2006/relationships/tags" Target="../tags/tag8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tags" Target="../tags/tag87.xml"/><Relationship Id="rId2" Type="http://schemas.openxmlformats.org/officeDocument/2006/relationships/tags" Target="../tags/tag88.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7.emf"/><Relationship Id="rId1" Type="http://schemas.openxmlformats.org/officeDocument/2006/relationships/tags" Target="../tags/tag89.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0.emf"/><Relationship Id="rId5" Type="http://schemas.openxmlformats.org/officeDocument/2006/relationships/image" Target="../media/image107.emf"/><Relationship Id="rId6" Type="http://schemas.openxmlformats.org/officeDocument/2006/relationships/image" Target="../media/image121.emf"/><Relationship Id="rId7" Type="http://schemas.openxmlformats.org/officeDocument/2006/relationships/image" Target="../media/image122.emf"/><Relationship Id="rId8" Type="http://schemas.openxmlformats.org/officeDocument/2006/relationships/image" Target="../media/image123.png"/><Relationship Id="rId9" Type="http://schemas.openxmlformats.org/officeDocument/2006/relationships/image" Target="../media/image124.png"/><Relationship Id="rId1" Type="http://schemas.openxmlformats.org/officeDocument/2006/relationships/tags" Target="../tags/tag90.xml"/><Relationship Id="rId2" Type="http://schemas.openxmlformats.org/officeDocument/2006/relationships/tags" Target="../tags/tag9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jpeg"/><Relationship Id="rId5" Type="http://schemas.openxmlformats.org/officeDocument/2006/relationships/hyperlink" Target="http://www.mpi-cbg.de/research/research-groups/ewa-paluch.html" TargetMode="External"/><Relationship Id="rId6"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microsoft.com/office/2007/relationships/media" Target="../media/media3.m4v"/><Relationship Id="rId4" Type="http://schemas.openxmlformats.org/officeDocument/2006/relationships/video" Target="../media/media3.m4v"/><Relationship Id="rId5" Type="http://schemas.openxmlformats.org/officeDocument/2006/relationships/slideLayout" Target="../slideLayouts/slideLayout2.xml"/><Relationship Id="rId6" Type="http://schemas.openxmlformats.org/officeDocument/2006/relationships/image" Target="../media/image4.png"/><Relationship Id="rId7" Type="http://schemas.openxmlformats.org/officeDocument/2006/relationships/hyperlink" Target="https://www.mtholyoke.edu/courses/rfink/Researchvideopages/rvideo3.htm" TargetMode="External"/><Relationship Id="rId8" Type="http://schemas.openxmlformats.org/officeDocument/2006/relationships/image" Target="../media/image5.png"/><Relationship Id="rId1" Type="http://schemas.microsoft.com/office/2007/relationships/media" Target="../media/media2.m4v"/><Relationship Id="rId2" Type="http://schemas.openxmlformats.org/officeDocument/2006/relationships/video" Target="../media/media2.m4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0995" y="1122363"/>
            <a:ext cx="11196084" cy="2387600"/>
          </a:xfrm>
        </p:spPr>
        <p:txBody>
          <a:bodyPr>
            <a:normAutofit fontScale="90000"/>
          </a:bodyPr>
          <a:lstStyle/>
          <a:p>
            <a:r>
              <a:rPr lang="en-US" dirty="0"/>
              <a:t>Modelling the mechanics of the plasma membrane and nuclear envelope: dynamics and disease </a:t>
            </a:r>
          </a:p>
        </p:txBody>
      </p:sp>
      <p:sp>
        <p:nvSpPr>
          <p:cNvPr id="3" name="Subtitle 2"/>
          <p:cNvSpPr>
            <a:spLocks noGrp="1"/>
          </p:cNvSpPr>
          <p:nvPr>
            <p:ph type="subTitle" idx="1"/>
          </p:nvPr>
        </p:nvSpPr>
        <p:spPr/>
        <p:txBody>
          <a:bodyPr/>
          <a:lstStyle/>
          <a:p>
            <a:r>
              <a:rPr lang="en-US" dirty="0"/>
              <a:t>Advancement to PhD candidacy in Mathematical, computational and systems </a:t>
            </a:r>
            <a:r>
              <a:rPr lang="en-US" dirty="0" smtClean="0"/>
              <a:t>biology</a:t>
            </a:r>
          </a:p>
          <a:p>
            <a:r>
              <a:rPr lang="en-US" dirty="0" smtClean="0"/>
              <a:t>Kathryn Manakova</a:t>
            </a:r>
            <a:endParaRPr lang="en-US" dirty="0"/>
          </a:p>
        </p:txBody>
      </p:sp>
    </p:spTree>
    <p:extLst>
      <p:ext uri="{BB962C8B-B14F-4D97-AF65-F5344CB8AC3E}">
        <p14:creationId xmlns:p14="http://schemas.microsoft.com/office/powerpoint/2010/main" val="49322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36"/>
            <a:ext cx="10515600" cy="1325563"/>
          </a:xfrm>
        </p:spPr>
        <p:txBody>
          <a:bodyPr/>
          <a:lstStyle/>
          <a:p>
            <a:r>
              <a:rPr lang="en-US" dirty="0" smtClean="0"/>
              <a:t>	</a:t>
            </a:r>
            <a:r>
              <a:rPr lang="en-US" sz="4200" dirty="0" smtClean="0"/>
              <a:t>Mathematical model – chemical dynamics</a:t>
            </a:r>
            <a:endParaRPr lang="en-US" sz="4200" dirty="0"/>
          </a:p>
        </p:txBody>
      </p:sp>
      <p:pic>
        <p:nvPicPr>
          <p:cNvPr id="14" name="Picture 13" descr="Model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97" y="1592356"/>
            <a:ext cx="5424258" cy="2738831"/>
          </a:xfrm>
          <a:prstGeom prst="rect">
            <a:avLst/>
          </a:prstGeom>
        </p:spPr>
      </p:pic>
      <p:sp>
        <p:nvSpPr>
          <p:cNvPr id="15" name="TextBox 14"/>
          <p:cNvSpPr txBox="1"/>
          <p:nvPr/>
        </p:nvSpPr>
        <p:spPr>
          <a:xfrm>
            <a:off x="5892615" y="2092935"/>
            <a:ext cx="2242922" cy="461665"/>
          </a:xfrm>
          <a:prstGeom prst="rect">
            <a:avLst/>
          </a:prstGeom>
          <a:noFill/>
        </p:spPr>
        <p:txBody>
          <a:bodyPr wrap="none" rtlCol="0">
            <a:spAutoFit/>
          </a:bodyPr>
          <a:lstStyle/>
          <a:p>
            <a:r>
              <a:rPr lang="en-US" sz="2400" dirty="0" smtClean="0">
                <a:solidFill>
                  <a:srgbClr val="EC8C2D"/>
                </a:solidFill>
              </a:rPr>
              <a:t>Cortex thickness</a:t>
            </a:r>
            <a:endParaRPr lang="en-US" sz="2400" dirty="0">
              <a:solidFill>
                <a:srgbClr val="EC8C2D"/>
              </a:solidFill>
            </a:endParaRPr>
          </a:p>
        </p:txBody>
      </p:sp>
      <p:sp>
        <p:nvSpPr>
          <p:cNvPr id="18" name="TextBox 17"/>
          <p:cNvSpPr txBox="1"/>
          <p:nvPr/>
        </p:nvSpPr>
        <p:spPr>
          <a:xfrm>
            <a:off x="1506386" y="4070967"/>
            <a:ext cx="2329484" cy="461665"/>
          </a:xfrm>
          <a:prstGeom prst="rect">
            <a:avLst/>
          </a:prstGeom>
          <a:noFill/>
        </p:spPr>
        <p:txBody>
          <a:bodyPr wrap="none" rtlCol="0">
            <a:spAutoFit/>
          </a:bodyPr>
          <a:lstStyle/>
          <a:p>
            <a:r>
              <a:rPr lang="en-US" sz="2400" dirty="0" smtClean="0">
                <a:solidFill>
                  <a:srgbClr val="2AA244"/>
                </a:solidFill>
              </a:rPr>
              <a:t>Adhesion density</a:t>
            </a:r>
            <a:endParaRPr lang="en-US" sz="2400" dirty="0">
              <a:solidFill>
                <a:srgbClr val="2AA244"/>
              </a:solidFill>
            </a:endParaRPr>
          </a:p>
        </p:txBody>
      </p:sp>
      <p:sp>
        <p:nvSpPr>
          <p:cNvPr id="22" name="Rectangle 21"/>
          <p:cNvSpPr/>
          <p:nvPr/>
        </p:nvSpPr>
        <p:spPr>
          <a:xfrm>
            <a:off x="2473775" y="5577623"/>
            <a:ext cx="1891329" cy="1015663"/>
          </a:xfrm>
          <a:prstGeom prst="rect">
            <a:avLst/>
          </a:prstGeom>
        </p:spPr>
        <p:txBody>
          <a:bodyPr wrap="square">
            <a:spAutoFit/>
          </a:bodyPr>
          <a:lstStyle/>
          <a:p>
            <a:r>
              <a:rPr lang="en-US" sz="2000" dirty="0" smtClean="0">
                <a:solidFill>
                  <a:schemeClr val="accent1"/>
                </a:solidFill>
              </a:rPr>
              <a:t>Adhesion assembly requires cortex.</a:t>
            </a:r>
            <a:endParaRPr lang="en-US" sz="2000" dirty="0">
              <a:solidFill>
                <a:schemeClr val="accent1"/>
              </a:solidFill>
            </a:endParaRPr>
          </a:p>
        </p:txBody>
      </p:sp>
      <p:sp>
        <p:nvSpPr>
          <p:cNvPr id="23" name="Rectangle 22"/>
          <p:cNvSpPr/>
          <p:nvPr/>
        </p:nvSpPr>
        <p:spPr>
          <a:xfrm>
            <a:off x="4440571" y="5577623"/>
            <a:ext cx="2237768" cy="1015663"/>
          </a:xfrm>
          <a:prstGeom prst="rect">
            <a:avLst/>
          </a:prstGeom>
        </p:spPr>
        <p:txBody>
          <a:bodyPr wrap="square">
            <a:spAutoFit/>
          </a:bodyPr>
          <a:lstStyle/>
          <a:p>
            <a:r>
              <a:rPr lang="en-US" sz="2000" dirty="0" smtClean="0">
                <a:solidFill>
                  <a:schemeClr val="accent1"/>
                </a:solidFill>
              </a:rPr>
              <a:t>Adhesion assembly requires proximity to cortex.</a:t>
            </a:r>
            <a:endParaRPr lang="en-US" sz="2000" dirty="0">
              <a:solidFill>
                <a:schemeClr val="accent1"/>
              </a:solidFill>
            </a:endParaRPr>
          </a:p>
        </p:txBody>
      </p:sp>
      <p:sp>
        <p:nvSpPr>
          <p:cNvPr id="24" name="Rectangle 23"/>
          <p:cNvSpPr/>
          <p:nvPr/>
        </p:nvSpPr>
        <p:spPr>
          <a:xfrm>
            <a:off x="8255562" y="5679085"/>
            <a:ext cx="2068998" cy="707886"/>
          </a:xfrm>
          <a:prstGeom prst="rect">
            <a:avLst/>
          </a:prstGeom>
        </p:spPr>
        <p:txBody>
          <a:bodyPr wrap="square">
            <a:spAutoFit/>
          </a:bodyPr>
          <a:lstStyle/>
          <a:p>
            <a:r>
              <a:rPr lang="en-US" sz="2000" dirty="0" smtClean="0">
                <a:solidFill>
                  <a:schemeClr val="accent1"/>
                </a:solidFill>
              </a:rPr>
              <a:t>Disassembly is force-sensitive.</a:t>
            </a:r>
            <a:endParaRPr lang="en-US" sz="2000" dirty="0">
              <a:solidFill>
                <a:schemeClr val="accent1"/>
              </a:solidFill>
            </a:endParaRPr>
          </a:p>
        </p:txBody>
      </p:sp>
      <p:sp>
        <p:nvSpPr>
          <p:cNvPr id="25" name="Rectangle 24"/>
          <p:cNvSpPr/>
          <p:nvPr/>
        </p:nvSpPr>
        <p:spPr>
          <a:xfrm>
            <a:off x="9071852" y="2672780"/>
            <a:ext cx="2688026" cy="1015663"/>
          </a:xfrm>
          <a:prstGeom prst="rect">
            <a:avLst/>
          </a:prstGeom>
        </p:spPr>
        <p:txBody>
          <a:bodyPr wrap="square">
            <a:spAutoFit/>
          </a:bodyPr>
          <a:lstStyle/>
          <a:p>
            <a:r>
              <a:rPr lang="en-US" sz="2000" dirty="0" smtClean="0">
                <a:solidFill>
                  <a:schemeClr val="accent1"/>
                </a:solidFill>
              </a:rPr>
              <a:t>Cortex assembly requires adhesion to membranes.</a:t>
            </a:r>
            <a:endParaRPr lang="en-US" sz="2000" dirty="0">
              <a:solidFill>
                <a:schemeClr val="accent1"/>
              </a:solidFill>
            </a:endParaRPr>
          </a:p>
        </p:txBody>
      </p:sp>
      <p:pic>
        <p:nvPicPr>
          <p:cNvPr id="26" name="Picture 2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936179" y="2723793"/>
            <a:ext cx="2122170" cy="657225"/>
          </a:xfrm>
          <a:prstGeom prst="rect">
            <a:avLst/>
          </a:prstGeom>
        </p:spPr>
      </p:pic>
      <p:pic>
        <p:nvPicPr>
          <p:cNvPr id="27" name="Picture 2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6386" y="4733434"/>
            <a:ext cx="8763000" cy="760095"/>
          </a:xfrm>
          <a:prstGeom prst="rect">
            <a:avLst/>
          </a:prstGeom>
        </p:spPr>
      </p:pic>
    </p:spTree>
    <p:extLst>
      <p:ext uri="{BB962C8B-B14F-4D97-AF65-F5344CB8AC3E}">
        <p14:creationId xmlns:p14="http://schemas.microsoft.com/office/powerpoint/2010/main" val="403303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smtClean="0"/>
              <a:t>	Mathematical model – Force balance equations</a:t>
            </a:r>
            <a:endParaRPr lang="en-US" dirty="0"/>
          </a:p>
        </p:txBody>
      </p:sp>
      <p:pic>
        <p:nvPicPr>
          <p:cNvPr id="14" name="Picture 1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09817" y="2591407"/>
            <a:ext cx="4135755" cy="316230"/>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66368" y="4375816"/>
            <a:ext cx="6918960" cy="702945"/>
          </a:xfrm>
          <a:prstGeom prst="rect">
            <a:avLst/>
          </a:prstGeom>
        </p:spPr>
      </p:pic>
      <p:sp>
        <p:nvSpPr>
          <p:cNvPr id="6" name="TextBox 5"/>
          <p:cNvSpPr txBox="1"/>
          <p:nvPr/>
        </p:nvSpPr>
        <p:spPr>
          <a:xfrm>
            <a:off x="5112904" y="1858138"/>
            <a:ext cx="3581430" cy="461665"/>
          </a:xfrm>
          <a:prstGeom prst="rect">
            <a:avLst/>
          </a:prstGeom>
          <a:noFill/>
        </p:spPr>
        <p:txBody>
          <a:bodyPr wrap="none" rtlCol="0">
            <a:spAutoFit/>
          </a:bodyPr>
          <a:lstStyle/>
          <a:p>
            <a:r>
              <a:rPr lang="en-US" sz="2400" dirty="0" smtClean="0"/>
              <a:t>Force balance on the cortex</a:t>
            </a:r>
            <a:endParaRPr lang="en-US" sz="2400" dirty="0"/>
          </a:p>
        </p:txBody>
      </p:sp>
      <p:sp>
        <p:nvSpPr>
          <p:cNvPr id="7" name="TextBox 6"/>
          <p:cNvSpPr txBox="1"/>
          <p:nvPr/>
        </p:nvSpPr>
        <p:spPr>
          <a:xfrm>
            <a:off x="5028217" y="4020219"/>
            <a:ext cx="4110421" cy="461665"/>
          </a:xfrm>
          <a:prstGeom prst="rect">
            <a:avLst/>
          </a:prstGeom>
          <a:noFill/>
        </p:spPr>
        <p:txBody>
          <a:bodyPr wrap="none" rtlCol="0">
            <a:spAutoFit/>
          </a:bodyPr>
          <a:lstStyle/>
          <a:p>
            <a:r>
              <a:rPr lang="en-US" sz="2400" dirty="0" smtClean="0"/>
              <a:t>Force balance on the membrane</a:t>
            </a:r>
            <a:endParaRPr lang="en-US" sz="2400" dirty="0"/>
          </a:p>
        </p:txBody>
      </p:sp>
      <p:pic>
        <p:nvPicPr>
          <p:cNvPr id="8" name="Picture 7" descr="Model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78" y="1503130"/>
            <a:ext cx="5178308" cy="2614645"/>
          </a:xfrm>
          <a:prstGeom prst="rect">
            <a:avLst/>
          </a:prstGeom>
        </p:spPr>
      </p:pic>
      <p:sp>
        <p:nvSpPr>
          <p:cNvPr id="9" name="Rectangle 8"/>
          <p:cNvSpPr/>
          <p:nvPr/>
        </p:nvSpPr>
        <p:spPr>
          <a:xfrm>
            <a:off x="5115191" y="5065026"/>
            <a:ext cx="2239716" cy="400110"/>
          </a:xfrm>
          <a:prstGeom prst="rect">
            <a:avLst/>
          </a:prstGeom>
        </p:spPr>
        <p:txBody>
          <a:bodyPr wrap="none">
            <a:spAutoFit/>
          </a:bodyPr>
          <a:lstStyle/>
          <a:p>
            <a:r>
              <a:rPr lang="en-US" sz="2000" dirty="0" smtClean="0">
                <a:solidFill>
                  <a:schemeClr val="accent1"/>
                </a:solidFill>
              </a:rPr>
              <a:t>Adhesions (springs)</a:t>
            </a:r>
            <a:endParaRPr lang="en-US" sz="2000" dirty="0">
              <a:solidFill>
                <a:schemeClr val="accent1"/>
              </a:solidFill>
            </a:endParaRPr>
          </a:p>
        </p:txBody>
      </p:sp>
      <p:sp>
        <p:nvSpPr>
          <p:cNvPr id="10" name="Rectangle 9"/>
          <p:cNvSpPr/>
          <p:nvPr/>
        </p:nvSpPr>
        <p:spPr>
          <a:xfrm>
            <a:off x="8025848" y="5097393"/>
            <a:ext cx="1051891" cy="400110"/>
          </a:xfrm>
          <a:prstGeom prst="rect">
            <a:avLst/>
          </a:prstGeom>
        </p:spPr>
        <p:txBody>
          <a:bodyPr wrap="none">
            <a:spAutoFit/>
          </a:bodyPr>
          <a:lstStyle/>
          <a:p>
            <a:r>
              <a:rPr lang="en-US" sz="2000" dirty="0" smtClean="0">
                <a:solidFill>
                  <a:schemeClr val="accent1"/>
                </a:solidFill>
              </a:rPr>
              <a:t>Pressure</a:t>
            </a:r>
            <a:endParaRPr lang="en-US" sz="2000" dirty="0">
              <a:solidFill>
                <a:schemeClr val="accent1"/>
              </a:solidFill>
            </a:endParaRPr>
          </a:p>
        </p:txBody>
      </p:sp>
      <p:sp>
        <p:nvSpPr>
          <p:cNvPr id="11" name="Rectangle 10"/>
          <p:cNvSpPr/>
          <p:nvPr/>
        </p:nvSpPr>
        <p:spPr>
          <a:xfrm>
            <a:off x="9476914" y="5149665"/>
            <a:ext cx="2608406" cy="400110"/>
          </a:xfrm>
          <a:prstGeom prst="rect">
            <a:avLst/>
          </a:prstGeom>
        </p:spPr>
        <p:txBody>
          <a:bodyPr wrap="none">
            <a:spAutoFit/>
          </a:bodyPr>
          <a:lstStyle/>
          <a:p>
            <a:r>
              <a:rPr lang="en-US" sz="2000" dirty="0" smtClean="0">
                <a:solidFill>
                  <a:schemeClr val="accent1"/>
                </a:solidFill>
              </a:rPr>
              <a:t>Membrane deformation</a:t>
            </a:r>
            <a:endParaRPr lang="en-US" sz="2000" dirty="0">
              <a:solidFill>
                <a:schemeClr val="accent1"/>
              </a:solidFill>
            </a:endParaRPr>
          </a:p>
        </p:txBody>
      </p:sp>
      <p:sp>
        <p:nvSpPr>
          <p:cNvPr id="12" name="Rectangle 11"/>
          <p:cNvSpPr/>
          <p:nvPr/>
        </p:nvSpPr>
        <p:spPr>
          <a:xfrm>
            <a:off x="5681724" y="2969956"/>
            <a:ext cx="2239716" cy="400110"/>
          </a:xfrm>
          <a:prstGeom prst="rect">
            <a:avLst/>
          </a:prstGeom>
        </p:spPr>
        <p:txBody>
          <a:bodyPr wrap="none">
            <a:spAutoFit/>
          </a:bodyPr>
          <a:lstStyle/>
          <a:p>
            <a:r>
              <a:rPr lang="en-US" sz="2000" dirty="0" smtClean="0">
                <a:solidFill>
                  <a:schemeClr val="accent1"/>
                </a:solidFill>
              </a:rPr>
              <a:t>Adhesions (springs)</a:t>
            </a:r>
            <a:endParaRPr lang="en-US" sz="2000" dirty="0">
              <a:solidFill>
                <a:schemeClr val="accent1"/>
              </a:solidFill>
            </a:endParaRPr>
          </a:p>
        </p:txBody>
      </p:sp>
      <p:sp>
        <p:nvSpPr>
          <p:cNvPr id="13" name="TextBox 12"/>
          <p:cNvSpPr txBox="1"/>
          <p:nvPr/>
        </p:nvSpPr>
        <p:spPr>
          <a:xfrm>
            <a:off x="8240885" y="2945547"/>
            <a:ext cx="2265364" cy="400110"/>
          </a:xfrm>
          <a:prstGeom prst="rect">
            <a:avLst/>
          </a:prstGeom>
          <a:noFill/>
        </p:spPr>
        <p:txBody>
          <a:bodyPr wrap="none" rtlCol="0">
            <a:spAutoFit/>
          </a:bodyPr>
          <a:lstStyle/>
          <a:p>
            <a:r>
              <a:rPr lang="en-US" sz="2000" dirty="0" smtClean="0">
                <a:solidFill>
                  <a:schemeClr val="accent1"/>
                </a:solidFill>
              </a:rPr>
              <a:t>Myosin contractility</a:t>
            </a:r>
            <a:endParaRPr lang="en-US" sz="2000" dirty="0">
              <a:solidFill>
                <a:schemeClr val="accent1"/>
              </a:solidFill>
            </a:endParaRPr>
          </a:p>
        </p:txBody>
      </p:sp>
    </p:spTree>
    <p:extLst>
      <p:ext uri="{BB962C8B-B14F-4D97-AF65-F5344CB8AC3E}">
        <p14:creationId xmlns:p14="http://schemas.microsoft.com/office/powerpoint/2010/main" val="869450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smtClean="0"/>
              <a:t>	</a:t>
            </a:r>
            <a:r>
              <a:rPr lang="en-US" sz="4000" dirty="0" smtClean="0"/>
              <a:t>Mathematical model – full system of ND equations</a:t>
            </a:r>
            <a:endParaRPr lang="en-US" sz="40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6740" y="2106799"/>
            <a:ext cx="1819275" cy="653415"/>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38200" y="2951753"/>
            <a:ext cx="6976110" cy="760095"/>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38200" y="3901350"/>
            <a:ext cx="3377565" cy="316230"/>
          </a:xfrm>
          <a:prstGeom prst="rect">
            <a:avLst/>
          </a:prstGeom>
        </p:spPr>
      </p:pic>
      <p:pic>
        <p:nvPicPr>
          <p:cNvPr id="8" name="Pictur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28964" y="4367297"/>
            <a:ext cx="5768340" cy="760095"/>
          </a:xfrm>
          <a:prstGeom prst="rect">
            <a:avLst/>
          </a:prstGeom>
        </p:spPr>
      </p:pic>
      <p:pic>
        <p:nvPicPr>
          <p:cNvPr id="9" name="Picture 8" descr="parameters.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4310" y="4693206"/>
            <a:ext cx="4284150" cy="1958240"/>
          </a:xfrm>
          <a:prstGeom prst="rect">
            <a:avLst/>
          </a:prstGeom>
        </p:spPr>
      </p:pic>
    </p:spTree>
    <p:extLst>
      <p:ext uri="{BB962C8B-B14F-4D97-AF65-F5344CB8AC3E}">
        <p14:creationId xmlns:p14="http://schemas.microsoft.com/office/powerpoint/2010/main" val="1378037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smtClean="0"/>
              <a:t>	Results – </a:t>
            </a:r>
            <a:r>
              <a:rPr lang="en-US" dirty="0"/>
              <a:t>S</a:t>
            </a:r>
            <a:r>
              <a:rPr lang="en-US" dirty="0" smtClean="0"/>
              <a:t>tationary blebs</a:t>
            </a:r>
            <a:endParaRPr lang="en-US" dirty="0"/>
          </a:p>
        </p:txBody>
      </p:sp>
      <p:pic>
        <p:nvPicPr>
          <p:cNvPr id="3" name="stationary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38693" y="2074763"/>
            <a:ext cx="3868751" cy="2544548"/>
          </a:xfrm>
          <a:prstGeom prst="rect">
            <a:avLst/>
          </a:prstGeom>
        </p:spPr>
      </p:pic>
      <p:pic>
        <p:nvPicPr>
          <p:cNvPr id="5" name="SupMovie2_StationaryBle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746136" y="981532"/>
            <a:ext cx="6308013" cy="4731010"/>
          </a:xfrm>
          <a:prstGeom prst="rect">
            <a:avLst/>
          </a:prstGeom>
        </p:spPr>
      </p:pic>
    </p:spTree>
    <p:extLst>
      <p:ext uri="{BB962C8B-B14F-4D97-AF65-F5344CB8AC3E}">
        <p14:creationId xmlns:p14="http://schemas.microsoft.com/office/powerpoint/2010/main" val="70776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Travelling blebs</a:t>
            </a:r>
            <a:endParaRPr lang="en-US" dirty="0"/>
          </a:p>
        </p:txBody>
      </p:sp>
      <p:pic>
        <p:nvPicPr>
          <p:cNvPr id="11" name="SupMovie4_Trav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1861" y="1351045"/>
            <a:ext cx="7859158" cy="5894370"/>
          </a:xfrm>
          <a:prstGeom prst="rect">
            <a:avLst/>
          </a:prstGeom>
        </p:spPr>
      </p:pic>
    </p:spTree>
    <p:extLst>
      <p:ext uri="{BB962C8B-B14F-4D97-AF65-F5344CB8AC3E}">
        <p14:creationId xmlns:p14="http://schemas.microsoft.com/office/powerpoint/2010/main" val="1986498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03"/>
            <a:ext cx="12192000" cy="1325563"/>
          </a:xfrm>
        </p:spPr>
        <p:txBody>
          <a:bodyPr/>
          <a:lstStyle/>
          <a:p>
            <a:r>
              <a:rPr lang="en-US" dirty="0" smtClean="0"/>
              <a:t>	Bleb model ODE</a:t>
            </a:r>
            <a:endParaRPr lang="en-US" dirty="0"/>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72440" y="2127378"/>
            <a:ext cx="1091565" cy="392049"/>
          </a:xfrm>
          <a:prstGeom prst="rect">
            <a:avLst/>
          </a:prstGeom>
        </p:spPr>
      </p:pic>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72440" y="2635870"/>
            <a:ext cx="4185666" cy="456057"/>
          </a:xfrm>
          <a:prstGeom prst="rect">
            <a:avLst/>
          </a:prstGeom>
        </p:spPr>
      </p:pic>
      <p:pic>
        <p:nvPicPr>
          <p:cNvPr id="6" name="Picture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72441" y="3199387"/>
            <a:ext cx="2026539" cy="189738"/>
          </a:xfrm>
          <a:prstGeom prst="rect">
            <a:avLst/>
          </a:prstGeom>
        </p:spPr>
      </p:pic>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63205" y="3380854"/>
            <a:ext cx="3461004" cy="456057"/>
          </a:xfrm>
          <a:prstGeom prst="rect">
            <a:avLst/>
          </a:prstGeom>
        </p:spPr>
      </p:pic>
      <p:pic>
        <p:nvPicPr>
          <p:cNvPr id="10" name="Picture 9"/>
          <p:cNvPicPr>
            <a:picLocks noChangeAspect="1"/>
          </p:cNvPicPr>
          <p:nvPr/>
        </p:nvPicPr>
        <p:blipFill>
          <a:blip r:embed="rId11"/>
          <a:stretch>
            <a:fillRect/>
          </a:stretch>
        </p:blipFill>
        <p:spPr>
          <a:xfrm>
            <a:off x="4988560" y="1690688"/>
            <a:ext cx="6865260" cy="4631326"/>
          </a:xfrm>
          <a:prstGeom prst="rect">
            <a:avLst/>
          </a:prstGeom>
        </p:spPr>
      </p:pic>
      <p:sp>
        <p:nvSpPr>
          <p:cNvPr id="11" name="TextBox 10"/>
          <p:cNvSpPr txBox="1"/>
          <p:nvPr/>
        </p:nvSpPr>
        <p:spPr>
          <a:xfrm>
            <a:off x="463205" y="4375172"/>
            <a:ext cx="3657600" cy="1200329"/>
          </a:xfrm>
          <a:prstGeom prst="rect">
            <a:avLst/>
          </a:prstGeom>
          <a:noFill/>
        </p:spPr>
        <p:txBody>
          <a:bodyPr wrap="square" rtlCol="0">
            <a:spAutoFit/>
          </a:bodyPr>
          <a:lstStyle/>
          <a:p>
            <a:r>
              <a:rPr lang="en-US" sz="2400" dirty="0" smtClean="0"/>
              <a:t>Blebs will form when the system is in the </a:t>
            </a:r>
            <a:r>
              <a:rPr lang="en-US" sz="2400" b="1" dirty="0" smtClean="0"/>
              <a:t>excitable</a:t>
            </a:r>
            <a:r>
              <a:rPr lang="en-US" sz="2400" dirty="0" smtClean="0"/>
              <a:t> regime</a:t>
            </a:r>
            <a:endParaRPr lang="en-US" sz="2400" dirty="0"/>
          </a:p>
        </p:txBody>
      </p:sp>
      <p:cxnSp>
        <p:nvCxnSpPr>
          <p:cNvPr id="19" name="Straight Connector 18"/>
          <p:cNvCxnSpPr>
            <a:cxnSpLocks noChangeAspect="1"/>
          </p:cNvCxnSpPr>
          <p:nvPr/>
        </p:nvCxnSpPr>
        <p:spPr>
          <a:xfrm>
            <a:off x="3328986" y="3389126"/>
            <a:ext cx="498011" cy="515344"/>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noChangeAspect="1"/>
          </p:cNvCxnSpPr>
          <p:nvPr/>
        </p:nvCxnSpPr>
        <p:spPr>
          <a:xfrm flipH="1">
            <a:off x="3308666" y="3389125"/>
            <a:ext cx="509330" cy="50933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249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85" y="138868"/>
            <a:ext cx="10515600" cy="1325563"/>
          </a:xfrm>
        </p:spPr>
        <p:txBody>
          <a:bodyPr/>
          <a:lstStyle/>
          <a:p>
            <a:pPr algn="ctr"/>
            <a:r>
              <a:rPr lang="en-US" dirty="0" smtClean="0"/>
              <a:t>Bleb velocity depends on membrane tension but not pressure or actin turnover </a:t>
            </a:r>
            <a:endParaRPr lang="en-US" dirty="0"/>
          </a:p>
        </p:txBody>
      </p:sp>
      <p:pic>
        <p:nvPicPr>
          <p:cNvPr id="8" name="Picture 7"/>
          <p:cNvPicPr>
            <a:picLocks noChangeAspect="1"/>
          </p:cNvPicPr>
          <p:nvPr/>
        </p:nvPicPr>
        <p:blipFill>
          <a:blip r:embed="rId3"/>
          <a:stretch>
            <a:fillRect/>
          </a:stretch>
        </p:blipFill>
        <p:spPr>
          <a:xfrm>
            <a:off x="838200" y="1767002"/>
            <a:ext cx="5891675" cy="4027028"/>
          </a:xfrm>
          <a:prstGeom prst="rect">
            <a:avLst/>
          </a:prstGeom>
        </p:spPr>
      </p:pic>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05040" y="2560046"/>
            <a:ext cx="4170045" cy="1657350"/>
          </a:xfrm>
          <a:prstGeom prst="rect">
            <a:avLst/>
          </a:prstGeom>
        </p:spPr>
      </p:pic>
      <p:sp>
        <p:nvSpPr>
          <p:cNvPr id="3" name="Rectangle 2"/>
          <p:cNvSpPr/>
          <p:nvPr/>
        </p:nvSpPr>
        <p:spPr>
          <a:xfrm>
            <a:off x="7467600" y="6408625"/>
            <a:ext cx="6096000" cy="369332"/>
          </a:xfrm>
          <a:prstGeom prst="rect">
            <a:avLst/>
          </a:prstGeom>
        </p:spPr>
        <p:txBody>
          <a:bodyPr>
            <a:spAutoFit/>
          </a:bodyPr>
          <a:lstStyle/>
          <a:p>
            <a:pPr lvl="1"/>
            <a:r>
              <a:rPr lang="en-US" dirty="0" smtClean="0">
                <a:solidFill>
                  <a:schemeClr val="bg2">
                    <a:lumMod val="50000"/>
                  </a:schemeClr>
                </a:solidFill>
              </a:rPr>
              <a:t>Lim and </a:t>
            </a:r>
            <a:r>
              <a:rPr lang="en-US" dirty="0" err="1" smtClean="0">
                <a:solidFill>
                  <a:schemeClr val="bg2">
                    <a:lumMod val="50000"/>
                  </a:schemeClr>
                </a:solidFill>
              </a:rPr>
              <a:t>Mahadevan</a:t>
            </a:r>
            <a:r>
              <a:rPr lang="en-US" dirty="0" smtClean="0">
                <a:solidFill>
                  <a:schemeClr val="bg2">
                    <a:lumMod val="50000"/>
                  </a:schemeClr>
                </a:solidFill>
              </a:rPr>
              <a:t> 2012 Euro Phys Lett</a:t>
            </a:r>
            <a:endParaRPr lang="en-US" dirty="0"/>
          </a:p>
        </p:txBody>
      </p:sp>
    </p:spTree>
    <p:extLst>
      <p:ext uri="{BB962C8B-B14F-4D97-AF65-F5344CB8AC3E}">
        <p14:creationId xmlns:p14="http://schemas.microsoft.com/office/powerpoint/2010/main" val="265559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Analysis of traveling waves in a non-local model of cell surface mechanics.</a:t>
            </a:r>
            <a:endParaRPr lang="en-US" sz="4000" dirty="0"/>
          </a:p>
        </p:txBody>
      </p:sp>
      <p:sp>
        <p:nvSpPr>
          <p:cNvPr id="3" name="Subtitle 2"/>
          <p:cNvSpPr>
            <a:spLocks noGrp="1"/>
          </p:cNvSpPr>
          <p:nvPr>
            <p:ph type="subTitle" idx="1"/>
          </p:nvPr>
        </p:nvSpPr>
        <p:spPr/>
        <p:txBody>
          <a:bodyPr>
            <a:normAutofit/>
          </a:bodyPr>
          <a:lstStyle/>
          <a:p>
            <a:r>
              <a:rPr lang="en-US" dirty="0" smtClean="0"/>
              <a:t>Kathryn Manakova, </a:t>
            </a:r>
            <a:r>
              <a:rPr lang="en-US" dirty="0" err="1" smtClean="0"/>
              <a:t>Yoichiro</a:t>
            </a:r>
            <a:r>
              <a:rPr lang="en-US" dirty="0" smtClean="0"/>
              <a:t> Mori, Jun Allard</a:t>
            </a:r>
            <a:endParaRPr lang="en-US" dirty="0"/>
          </a:p>
        </p:txBody>
      </p:sp>
    </p:spTree>
    <p:extLst>
      <p:ext uri="{BB962C8B-B14F-4D97-AF65-F5344CB8AC3E}">
        <p14:creationId xmlns:p14="http://schemas.microsoft.com/office/powerpoint/2010/main" val="382683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 y="2925445"/>
            <a:ext cx="11653520" cy="1325563"/>
          </a:xfrm>
        </p:spPr>
        <p:txBody>
          <a:bodyPr>
            <a:normAutofit fontScale="90000"/>
          </a:bodyPr>
          <a:lstStyle/>
          <a:p>
            <a:r>
              <a:rPr lang="en-US" dirty="0">
                <a:solidFill>
                  <a:srgbClr val="FF0000"/>
                </a:solidFill>
              </a:rPr>
              <a:t>What determines whether </a:t>
            </a:r>
            <a:r>
              <a:rPr lang="en-US" dirty="0" smtClean="0">
                <a:solidFill>
                  <a:srgbClr val="FF0000"/>
                </a:solidFill>
              </a:rPr>
              <a:t>bleb </a:t>
            </a:r>
            <a:r>
              <a:rPr lang="en-US" dirty="0">
                <a:solidFill>
                  <a:srgbClr val="FF0000"/>
                </a:solidFill>
              </a:rPr>
              <a:t>travels or heals in place?</a:t>
            </a:r>
            <a:br>
              <a:rPr lang="en-US" dirty="0">
                <a:solidFill>
                  <a:srgbClr val="FF0000"/>
                </a:solidFill>
              </a:rPr>
            </a:br>
            <a:endParaRPr lang="en-US" dirty="0"/>
          </a:p>
        </p:txBody>
      </p:sp>
    </p:spTree>
    <p:extLst>
      <p:ext uri="{BB962C8B-B14F-4D97-AF65-F5344CB8AC3E}">
        <p14:creationId xmlns:p14="http://schemas.microsoft.com/office/powerpoint/2010/main" val="1126965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23"/>
            <a:ext cx="12192000" cy="1325563"/>
          </a:xfrm>
        </p:spPr>
        <p:txBody>
          <a:bodyPr/>
          <a:lstStyle/>
          <a:p>
            <a:r>
              <a:rPr lang="en-US" dirty="0" smtClean="0"/>
              <a:t>	Travelling waves solutions</a:t>
            </a:r>
            <a:endParaRPr lang="en-US" dirty="0"/>
          </a:p>
        </p:txBody>
      </p:sp>
      <p:sp>
        <p:nvSpPr>
          <p:cNvPr id="3" name="Content Placeholder 2"/>
          <p:cNvSpPr>
            <a:spLocks noGrp="1"/>
          </p:cNvSpPr>
          <p:nvPr>
            <p:ph idx="1"/>
          </p:nvPr>
        </p:nvSpPr>
        <p:spPr>
          <a:xfrm>
            <a:off x="838200" y="1397634"/>
            <a:ext cx="10515600" cy="4351338"/>
          </a:xfrm>
        </p:spPr>
        <p:txBody>
          <a:bodyPr/>
          <a:lstStyle/>
          <a:p>
            <a:endParaRPr lang="en-US" dirty="0" smtClean="0"/>
          </a:p>
          <a:p>
            <a:r>
              <a:rPr lang="en-US" dirty="0" smtClean="0"/>
              <a:t>Travelling wave is a wave which travels without a change of shape</a:t>
            </a:r>
          </a:p>
          <a:p>
            <a:pPr lvl="1"/>
            <a:r>
              <a:rPr lang="en-US" dirty="0" smtClean="0"/>
              <a:t>If            represents a travelling wave, the shape of the solution will be the same for all time and the speed of propagation of this shape is constant</a:t>
            </a:r>
          </a:p>
          <a:p>
            <a:pPr lvl="1"/>
            <a:r>
              <a:rPr lang="en-US" dirty="0" smtClean="0"/>
              <a:t>If we denote this constant speed by   , then </a:t>
            </a:r>
          </a:p>
          <a:p>
            <a:pPr lvl="1"/>
            <a:endParaRPr lang="en-US" dirty="0"/>
          </a:p>
          <a:p>
            <a:r>
              <a:rPr lang="en-US" dirty="0" smtClean="0"/>
              <a:t>By using this new “wave variable”,    , partial differential equations in    and    become ordinary differential equations in    </a:t>
            </a:r>
          </a:p>
        </p:txBody>
      </p:sp>
      <p:grpSp>
        <p:nvGrpSpPr>
          <p:cNvPr id="11" name="Group 10"/>
          <p:cNvGrpSpPr/>
          <p:nvPr/>
        </p:nvGrpSpPr>
        <p:grpSpPr>
          <a:xfrm>
            <a:off x="1930400" y="2842434"/>
            <a:ext cx="9208452" cy="2533554"/>
            <a:chOff x="1930400" y="2842434"/>
            <a:chExt cx="9208452" cy="2533554"/>
          </a:xfrm>
        </p:grpSpPr>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30400" y="2842434"/>
              <a:ext cx="731520" cy="281093"/>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7543165" y="3860103"/>
              <a:ext cx="3528060" cy="316230"/>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474460" y="3946781"/>
              <a:ext cx="140970" cy="142875"/>
            </a:xfrm>
            <a:prstGeom prst="rect">
              <a:avLst/>
            </a:prstGeom>
          </p:spPr>
        </p:pic>
        <p:pic>
          <p:nvPicPr>
            <p:cNvPr id="7" name="Picture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637890" y="4823233"/>
              <a:ext cx="135255" cy="142875"/>
            </a:xfrm>
            <a:prstGeom prst="rect">
              <a:avLst/>
            </a:prstGeom>
          </p:spPr>
        </p:pic>
        <p:pic>
          <p:nvPicPr>
            <p:cNvPr id="8" name="Picture 7"/>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166739" y="5233113"/>
              <a:ext cx="160020" cy="142875"/>
            </a:xfrm>
            <a:prstGeom prst="rect">
              <a:avLst/>
            </a:prstGeom>
          </p:spPr>
        </p:pic>
        <p:pic>
          <p:nvPicPr>
            <p:cNvPr id="9" name="Picture 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216017" y="5175963"/>
              <a:ext cx="99060" cy="200025"/>
            </a:xfrm>
            <a:prstGeom prst="rect">
              <a:avLst/>
            </a:prstGeom>
          </p:spPr>
        </p:pic>
        <p:pic>
          <p:nvPicPr>
            <p:cNvPr id="10" name="Picture 9"/>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11003597" y="5233113"/>
              <a:ext cx="135255" cy="142875"/>
            </a:xfrm>
            <a:prstGeom prst="rect">
              <a:avLst/>
            </a:prstGeom>
          </p:spPr>
        </p:pic>
      </p:grpSp>
    </p:spTree>
    <p:extLst>
      <p:ext uri="{BB962C8B-B14F-4D97-AF65-F5344CB8AC3E}">
        <p14:creationId xmlns:p14="http://schemas.microsoft.com/office/powerpoint/2010/main" val="1597595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723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smtClean="0"/>
              <a:t>	ODE system and excitability</a:t>
            </a:r>
            <a:endParaRPr lang="en-US" dirty="0"/>
          </a:p>
        </p:txBody>
      </p:sp>
      <p:sp>
        <p:nvSpPr>
          <p:cNvPr id="4" name="TextBox 3"/>
          <p:cNvSpPr txBox="1"/>
          <p:nvPr/>
        </p:nvSpPr>
        <p:spPr>
          <a:xfrm>
            <a:off x="1388751" y="1482170"/>
            <a:ext cx="3142211" cy="1938992"/>
          </a:xfrm>
          <a:prstGeom prst="rect">
            <a:avLst/>
          </a:prstGeom>
          <a:noFill/>
        </p:spPr>
        <p:txBody>
          <a:bodyPr wrap="square" rtlCol="0">
            <a:spAutoFit/>
          </a:bodyPr>
          <a:lstStyle/>
          <a:p>
            <a:r>
              <a:rPr lang="en-US" sz="2400" dirty="0" smtClean="0"/>
              <a:t>A general two-component ODE system with a separation of timescales can exhibit </a:t>
            </a:r>
            <a:r>
              <a:rPr lang="en-US" sz="2400" b="1" dirty="0" smtClean="0"/>
              <a:t>excitability</a:t>
            </a:r>
            <a:endParaRPr lang="en-US" sz="2400"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09459" y="4202801"/>
            <a:ext cx="2044065" cy="1438275"/>
          </a:xfrm>
          <a:prstGeom prst="rect">
            <a:avLst/>
          </a:prstGeom>
        </p:spPr>
      </p:pic>
      <p:pic>
        <p:nvPicPr>
          <p:cNvPr id="7" name="Picture 6"/>
          <p:cNvPicPr>
            <a:picLocks noChangeAspect="1"/>
          </p:cNvPicPr>
          <p:nvPr/>
        </p:nvPicPr>
        <p:blipFill>
          <a:blip r:embed="rId4"/>
          <a:stretch>
            <a:fillRect/>
          </a:stretch>
        </p:blipFill>
        <p:spPr>
          <a:xfrm>
            <a:off x="7182197" y="1304465"/>
            <a:ext cx="4541628" cy="5373692"/>
          </a:xfrm>
          <a:prstGeom prst="rect">
            <a:avLst/>
          </a:prstGeom>
        </p:spPr>
      </p:pic>
    </p:spTree>
    <p:extLst>
      <p:ext uri="{BB962C8B-B14F-4D97-AF65-F5344CB8AC3E}">
        <p14:creationId xmlns:p14="http://schemas.microsoft.com/office/powerpoint/2010/main" val="793445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Maxwell Condition</a:t>
            </a:r>
            <a:endParaRPr lang="en-US" dirty="0"/>
          </a:p>
        </p:txBody>
      </p:sp>
      <p:pic>
        <p:nvPicPr>
          <p:cNvPr id="13" name="Picture 1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01638" y="2759921"/>
            <a:ext cx="3939540" cy="2318385"/>
          </a:xfrm>
          <a:prstGeom prst="rect">
            <a:avLst/>
          </a:prstGeom>
        </p:spPr>
      </p:pic>
      <p:sp>
        <p:nvSpPr>
          <p:cNvPr id="8" name="Rectangle 7"/>
          <p:cNvSpPr/>
          <p:nvPr/>
        </p:nvSpPr>
        <p:spPr>
          <a:xfrm>
            <a:off x="3298785" y="2419111"/>
            <a:ext cx="7859210" cy="31830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79106" y="2968265"/>
            <a:ext cx="2974694" cy="369332"/>
          </a:xfrm>
          <a:prstGeom prst="rect">
            <a:avLst/>
          </a:prstGeom>
          <a:noFill/>
        </p:spPr>
        <p:txBody>
          <a:bodyPr wrap="square" rtlCol="0">
            <a:spAutoFit/>
          </a:bodyPr>
          <a:lstStyle/>
          <a:p>
            <a:r>
              <a:rPr lang="en-US" dirty="0" smtClean="0"/>
              <a:t>Travelling wave</a:t>
            </a:r>
            <a:endParaRPr lang="en-US" dirty="0"/>
          </a:p>
        </p:txBody>
      </p:sp>
      <p:sp>
        <p:nvSpPr>
          <p:cNvPr id="10" name="TextBox 9"/>
          <p:cNvSpPr txBox="1"/>
          <p:nvPr/>
        </p:nvSpPr>
        <p:spPr>
          <a:xfrm>
            <a:off x="8400552" y="4451867"/>
            <a:ext cx="2974694" cy="369332"/>
          </a:xfrm>
          <a:prstGeom prst="rect">
            <a:avLst/>
          </a:prstGeom>
          <a:noFill/>
        </p:spPr>
        <p:txBody>
          <a:bodyPr wrap="square" rtlCol="0">
            <a:spAutoFit/>
          </a:bodyPr>
          <a:lstStyle/>
          <a:p>
            <a:r>
              <a:rPr lang="en-US" dirty="0" smtClean="0"/>
              <a:t>Stationary excitation</a:t>
            </a:r>
            <a:endParaRPr lang="en-US" dirty="0"/>
          </a:p>
        </p:txBody>
      </p:sp>
      <p:sp>
        <p:nvSpPr>
          <p:cNvPr id="12" name="TextBox 11"/>
          <p:cNvSpPr txBox="1"/>
          <p:nvPr/>
        </p:nvSpPr>
        <p:spPr>
          <a:xfrm>
            <a:off x="119471" y="3657503"/>
            <a:ext cx="2983509" cy="523220"/>
          </a:xfrm>
          <a:prstGeom prst="rect">
            <a:avLst/>
          </a:prstGeom>
          <a:noFill/>
        </p:spPr>
        <p:txBody>
          <a:bodyPr wrap="none" rtlCol="0">
            <a:spAutoFit/>
          </a:bodyPr>
          <a:lstStyle/>
          <a:p>
            <a:r>
              <a:rPr lang="en-US" sz="2800" dirty="0">
                <a:solidFill>
                  <a:srgbClr val="FF0000"/>
                </a:solidFill>
              </a:rPr>
              <a:t>Maxwell Condition</a:t>
            </a:r>
          </a:p>
        </p:txBody>
      </p:sp>
    </p:spTree>
    <p:extLst>
      <p:ext uri="{BB962C8B-B14F-4D97-AF65-F5344CB8AC3E}">
        <p14:creationId xmlns:p14="http://schemas.microsoft.com/office/powerpoint/2010/main" val="484142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30"/>
            <a:ext cx="10515600" cy="1325563"/>
          </a:xfrm>
        </p:spPr>
        <p:txBody>
          <a:bodyPr/>
          <a:lstStyle/>
          <a:p>
            <a:r>
              <a:rPr lang="en-US" dirty="0" smtClean="0"/>
              <a:t>	Bleb model ODE</a:t>
            </a:r>
            <a:endParaRPr lang="en-US" dirty="0"/>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72440" y="2127378"/>
            <a:ext cx="1091565" cy="392049"/>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72440" y="2635870"/>
            <a:ext cx="4185666" cy="456057"/>
          </a:xfrm>
          <a:prstGeom prst="rect">
            <a:avLst/>
          </a:prstGeom>
        </p:spPr>
      </p:pic>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72441" y="3199387"/>
            <a:ext cx="2026539" cy="189738"/>
          </a:xfrm>
          <a:prstGeom prst="rect">
            <a:avLst/>
          </a:prstGeom>
        </p:spPr>
      </p:pic>
      <p:pic>
        <p:nvPicPr>
          <p:cNvPr id="7" name="Picture 6"/>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63205" y="3380854"/>
            <a:ext cx="3461004" cy="456057"/>
          </a:xfrm>
          <a:prstGeom prst="rect">
            <a:avLst/>
          </a:prstGeom>
        </p:spPr>
      </p:pic>
      <p:pic>
        <p:nvPicPr>
          <p:cNvPr id="10" name="Picture 9"/>
          <p:cNvPicPr>
            <a:picLocks noChangeAspect="1"/>
          </p:cNvPicPr>
          <p:nvPr/>
        </p:nvPicPr>
        <p:blipFill>
          <a:blip r:embed="rId10"/>
          <a:stretch>
            <a:fillRect/>
          </a:stretch>
        </p:blipFill>
        <p:spPr>
          <a:xfrm>
            <a:off x="4988560" y="1690688"/>
            <a:ext cx="6865260" cy="4631326"/>
          </a:xfrm>
          <a:prstGeom prst="rect">
            <a:avLst/>
          </a:prstGeom>
        </p:spPr>
      </p:pic>
      <p:sp>
        <p:nvSpPr>
          <p:cNvPr id="11" name="TextBox 10"/>
          <p:cNvSpPr txBox="1"/>
          <p:nvPr/>
        </p:nvSpPr>
        <p:spPr>
          <a:xfrm>
            <a:off x="463205" y="4375172"/>
            <a:ext cx="3657600" cy="646331"/>
          </a:xfrm>
          <a:prstGeom prst="rect">
            <a:avLst/>
          </a:prstGeom>
          <a:noFill/>
        </p:spPr>
        <p:txBody>
          <a:bodyPr wrap="square" rtlCol="0">
            <a:spAutoFit/>
          </a:bodyPr>
          <a:lstStyle/>
          <a:p>
            <a:r>
              <a:rPr lang="en-US" dirty="0" smtClean="0"/>
              <a:t>Blebs will form when the system is in the </a:t>
            </a:r>
            <a:r>
              <a:rPr lang="en-US" b="1" dirty="0" smtClean="0"/>
              <a:t>excitable</a:t>
            </a:r>
            <a:r>
              <a:rPr lang="en-US" dirty="0" smtClean="0"/>
              <a:t> regime</a:t>
            </a:r>
            <a:endParaRPr lang="en-US" dirty="0"/>
          </a:p>
        </p:txBody>
      </p:sp>
      <p:cxnSp>
        <p:nvCxnSpPr>
          <p:cNvPr id="19" name="Straight Connector 18"/>
          <p:cNvCxnSpPr>
            <a:cxnSpLocks noChangeAspect="1"/>
          </p:cNvCxnSpPr>
          <p:nvPr/>
        </p:nvCxnSpPr>
        <p:spPr>
          <a:xfrm>
            <a:off x="3328986" y="3389126"/>
            <a:ext cx="498011" cy="515344"/>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noChangeAspect="1"/>
          </p:cNvCxnSpPr>
          <p:nvPr/>
        </p:nvCxnSpPr>
        <p:spPr>
          <a:xfrm flipH="1">
            <a:off x="3308666" y="3389125"/>
            <a:ext cx="509330" cy="509330"/>
          </a:xfrm>
          <a:prstGeom prst="line">
            <a:avLst/>
          </a:pr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187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18"/>
            <a:ext cx="10515600" cy="1325563"/>
          </a:xfrm>
        </p:spPr>
        <p:txBody>
          <a:bodyPr/>
          <a:lstStyle/>
          <a:p>
            <a:r>
              <a:rPr lang="en-US" dirty="0" smtClean="0"/>
              <a:t>	Bleb model ODE excitable regime</a:t>
            </a:r>
            <a:endParaRPr lang="en-US" dirty="0"/>
          </a:p>
        </p:txBody>
      </p:sp>
      <p:pic>
        <p:nvPicPr>
          <p:cNvPr id="5" name="Picture 4"/>
          <p:cNvPicPr>
            <a:picLocks noChangeAspect="1"/>
          </p:cNvPicPr>
          <p:nvPr/>
        </p:nvPicPr>
        <p:blipFill>
          <a:blip r:embed="rId2"/>
          <a:stretch>
            <a:fillRect/>
          </a:stretch>
        </p:blipFill>
        <p:spPr>
          <a:xfrm>
            <a:off x="838200" y="1690688"/>
            <a:ext cx="6491909" cy="4419332"/>
          </a:xfrm>
          <a:prstGeom prst="rect">
            <a:avLst/>
          </a:prstGeom>
        </p:spPr>
      </p:pic>
      <p:cxnSp>
        <p:nvCxnSpPr>
          <p:cNvPr id="7" name="Straight Connector 6"/>
          <p:cNvCxnSpPr/>
          <p:nvPr/>
        </p:nvCxnSpPr>
        <p:spPr>
          <a:xfrm flipH="1">
            <a:off x="636609" y="3565003"/>
            <a:ext cx="5903087" cy="11574"/>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972537" y="3016251"/>
            <a:ext cx="23149" cy="281739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046070" y="3016251"/>
            <a:ext cx="23149" cy="281739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56235" y="5930890"/>
            <a:ext cx="679529" cy="461665"/>
          </a:xfrm>
          <a:prstGeom prst="rect">
            <a:avLst/>
          </a:prstGeom>
          <a:noFill/>
        </p:spPr>
        <p:txBody>
          <a:bodyPr wrap="square" rtlCol="0">
            <a:spAutoFit/>
          </a:bodyPr>
          <a:lstStyle/>
          <a:p>
            <a:r>
              <a:rPr lang="en-US" sz="2400" dirty="0" smtClean="0">
                <a:solidFill>
                  <a:schemeClr val="accent5"/>
                </a:solidFill>
              </a:rPr>
              <a:t>A</a:t>
            </a:r>
            <a:r>
              <a:rPr lang="en-US" sz="2400" baseline="30000" dirty="0" smtClean="0">
                <a:solidFill>
                  <a:schemeClr val="accent5"/>
                </a:solidFill>
              </a:rPr>
              <a:t>+</a:t>
            </a:r>
            <a:endParaRPr lang="en-US" sz="2400" dirty="0">
              <a:solidFill>
                <a:schemeClr val="accent5"/>
              </a:solidFill>
            </a:endParaRPr>
          </a:p>
        </p:txBody>
      </p:sp>
      <p:sp>
        <p:nvSpPr>
          <p:cNvPr id="14" name="TextBox 13"/>
          <p:cNvSpPr txBox="1"/>
          <p:nvPr/>
        </p:nvSpPr>
        <p:spPr>
          <a:xfrm>
            <a:off x="2850748" y="5920728"/>
            <a:ext cx="679529" cy="461665"/>
          </a:xfrm>
          <a:prstGeom prst="rect">
            <a:avLst/>
          </a:prstGeom>
          <a:noFill/>
        </p:spPr>
        <p:txBody>
          <a:bodyPr wrap="square" rtlCol="0">
            <a:spAutoFit/>
          </a:bodyPr>
          <a:lstStyle/>
          <a:p>
            <a:r>
              <a:rPr lang="en-US" sz="2400" dirty="0" smtClean="0">
                <a:solidFill>
                  <a:schemeClr val="accent5"/>
                </a:solidFill>
              </a:rPr>
              <a:t>A</a:t>
            </a:r>
            <a:r>
              <a:rPr lang="en-US" sz="2400" baseline="30000" dirty="0">
                <a:solidFill>
                  <a:schemeClr val="accent5"/>
                </a:solidFill>
              </a:rPr>
              <a:t>-</a:t>
            </a:r>
            <a:endParaRPr lang="en-US" sz="2400" dirty="0">
              <a:solidFill>
                <a:schemeClr val="accent5"/>
              </a:solidFill>
            </a:endParaRPr>
          </a:p>
        </p:txBody>
      </p:sp>
      <p:sp>
        <p:nvSpPr>
          <p:cNvPr id="15" name="TextBox 14"/>
          <p:cNvSpPr txBox="1"/>
          <p:nvPr/>
        </p:nvSpPr>
        <p:spPr>
          <a:xfrm>
            <a:off x="8009681" y="2767134"/>
            <a:ext cx="3819645" cy="3416320"/>
          </a:xfrm>
          <a:prstGeom prst="rect">
            <a:avLst/>
          </a:prstGeom>
          <a:noFill/>
        </p:spPr>
        <p:txBody>
          <a:bodyPr wrap="square" rtlCol="0">
            <a:spAutoFit/>
          </a:bodyPr>
          <a:lstStyle/>
          <a:p>
            <a:r>
              <a:rPr lang="en-US" sz="2400" dirty="0" smtClean="0"/>
              <a:t>Note: log scale</a:t>
            </a:r>
          </a:p>
          <a:p>
            <a:endParaRPr lang="en-US" sz="2400" dirty="0"/>
          </a:p>
          <a:p>
            <a:r>
              <a:rPr lang="en-US" sz="2400" dirty="0" smtClean="0"/>
              <a:t>This system never satisfies Maxwell condition yet still generates travelling waves</a:t>
            </a:r>
          </a:p>
          <a:p>
            <a:endParaRPr lang="en-US" sz="2400" dirty="0"/>
          </a:p>
          <a:p>
            <a:r>
              <a:rPr lang="en-US" sz="2400" dirty="0" smtClean="0"/>
              <a:t>Is there an </a:t>
            </a:r>
            <a:r>
              <a:rPr lang="en-US" sz="2400" dirty="0" smtClean="0">
                <a:solidFill>
                  <a:srgbClr val="FF0000"/>
                </a:solidFill>
              </a:rPr>
              <a:t>analogue of the Maxwell condition</a:t>
            </a:r>
            <a:r>
              <a:rPr lang="en-US" sz="2400" dirty="0" smtClean="0"/>
              <a:t> for the  bleb model?</a:t>
            </a:r>
            <a:endParaRPr lang="en-US" sz="2400" dirty="0"/>
          </a:p>
        </p:txBody>
      </p:sp>
    </p:spTree>
    <p:extLst>
      <p:ext uri="{BB962C8B-B14F-4D97-AF65-F5344CB8AC3E}">
        <p14:creationId xmlns:p14="http://schemas.microsoft.com/office/powerpoint/2010/main" val="1708543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5064" y="1825625"/>
            <a:ext cx="5441871" cy="4351338"/>
          </a:xfrm>
        </p:spPr>
      </p:pic>
    </p:spTree>
    <p:extLst>
      <p:ext uri="{BB962C8B-B14F-4D97-AF65-F5344CB8AC3E}">
        <p14:creationId xmlns:p14="http://schemas.microsoft.com/office/powerpoint/2010/main" val="684631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979" y="1690688"/>
            <a:ext cx="8254042" cy="5108162"/>
          </a:xfrm>
        </p:spPr>
      </p:pic>
    </p:spTree>
    <p:extLst>
      <p:ext uri="{BB962C8B-B14F-4D97-AF65-F5344CB8AC3E}">
        <p14:creationId xmlns:p14="http://schemas.microsoft.com/office/powerpoint/2010/main" val="382256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93"/>
            <a:ext cx="10515600" cy="1325563"/>
          </a:xfrm>
        </p:spPr>
        <p:txBody>
          <a:bodyPr/>
          <a:lstStyle/>
          <a:p>
            <a:r>
              <a:rPr lang="en-US" dirty="0" smtClean="0"/>
              <a:t>	Bleb wave analysis</a:t>
            </a:r>
            <a:endParaRPr lang="en-US" dirty="0"/>
          </a:p>
        </p:txBody>
      </p:sp>
      <p:pic>
        <p:nvPicPr>
          <p:cNvPr id="4" name="Picture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58529" y="1510994"/>
            <a:ext cx="1182529" cy="424720"/>
          </a:xfrm>
          <a:prstGeom prst="rect">
            <a:avLst/>
          </a:prstGeom>
        </p:spPr>
      </p:pic>
      <p:pic>
        <p:nvPicPr>
          <p:cNvPr id="5" name="Picture 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1564" y="2008709"/>
            <a:ext cx="4534472" cy="494062"/>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37789" y="2703662"/>
            <a:ext cx="2195417" cy="205550"/>
          </a:xfrm>
          <a:prstGeom prst="rect">
            <a:avLst/>
          </a:prstGeom>
        </p:spPr>
      </p:pic>
      <p:pic>
        <p:nvPicPr>
          <p:cNvPr id="7" name="Picture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40123" y="3007560"/>
            <a:ext cx="3749421" cy="494062"/>
          </a:xfrm>
          <a:prstGeom prst="rect">
            <a:avLst/>
          </a:prstGeom>
        </p:spPr>
      </p:pic>
      <p:sp>
        <p:nvSpPr>
          <p:cNvPr id="8" name="TextBox 7"/>
          <p:cNvSpPr txBox="1"/>
          <p:nvPr/>
        </p:nvSpPr>
        <p:spPr>
          <a:xfrm>
            <a:off x="6147615" y="1459855"/>
            <a:ext cx="3993265" cy="461665"/>
          </a:xfrm>
          <a:prstGeom prst="rect">
            <a:avLst/>
          </a:prstGeom>
          <a:noFill/>
        </p:spPr>
        <p:txBody>
          <a:bodyPr wrap="square" rtlCol="0">
            <a:spAutoFit/>
          </a:bodyPr>
          <a:lstStyle/>
          <a:p>
            <a:r>
              <a:rPr lang="en-US" sz="2400" dirty="0" smtClean="0"/>
              <a:t>In the fast timescale, we have </a:t>
            </a:r>
            <a:endParaRPr lang="en-US" sz="2400" dirty="0"/>
          </a:p>
        </p:txBody>
      </p:sp>
      <p:pic>
        <p:nvPicPr>
          <p:cNvPr id="14" name="Picture 1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9686537" y="1583054"/>
            <a:ext cx="908685" cy="215265"/>
          </a:xfrm>
          <a:prstGeom prst="rect">
            <a:avLst/>
          </a:prstGeom>
        </p:spPr>
      </p:pic>
      <p:sp>
        <p:nvSpPr>
          <p:cNvPr id="10" name="TextBox 9"/>
          <p:cNvSpPr txBox="1"/>
          <p:nvPr/>
        </p:nvSpPr>
        <p:spPr>
          <a:xfrm>
            <a:off x="6147616" y="2151374"/>
            <a:ext cx="5288172" cy="1200329"/>
          </a:xfrm>
          <a:prstGeom prst="rect">
            <a:avLst/>
          </a:prstGeom>
          <a:noFill/>
        </p:spPr>
        <p:txBody>
          <a:bodyPr wrap="square" rtlCol="0">
            <a:spAutoFit/>
          </a:bodyPr>
          <a:lstStyle/>
          <a:p>
            <a:r>
              <a:rPr lang="en-US" sz="2400" dirty="0" smtClean="0"/>
              <a:t>We will also make the assumption that that cortex does not move during excitation </a:t>
            </a:r>
            <a:endParaRPr lang="en-US" sz="2400" dirty="0"/>
          </a:p>
        </p:txBody>
      </p:sp>
      <p:pic>
        <p:nvPicPr>
          <p:cNvPr id="11" name="Picture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576629" y="2995985"/>
            <a:ext cx="1173480" cy="302895"/>
          </a:xfrm>
          <a:prstGeom prst="rect">
            <a:avLst/>
          </a:prstGeom>
        </p:spPr>
      </p:pic>
      <p:pic>
        <p:nvPicPr>
          <p:cNvPr id="13" name="Picture 1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440733" y="4879220"/>
            <a:ext cx="7600950" cy="760095"/>
          </a:xfrm>
          <a:prstGeom prst="rect">
            <a:avLst/>
          </a:prstGeom>
        </p:spPr>
      </p:pic>
      <p:pic>
        <p:nvPicPr>
          <p:cNvPr id="16" name="Picture 15"/>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3103862" y="5774093"/>
            <a:ext cx="5821680" cy="702945"/>
          </a:xfrm>
          <a:prstGeom prst="rect">
            <a:avLst/>
          </a:prstGeom>
        </p:spPr>
      </p:pic>
      <p:sp>
        <p:nvSpPr>
          <p:cNvPr id="17" name="TextBox 16"/>
          <p:cNvSpPr txBox="1"/>
          <p:nvPr/>
        </p:nvSpPr>
        <p:spPr>
          <a:xfrm>
            <a:off x="2266263" y="4113303"/>
            <a:ext cx="5046562" cy="461665"/>
          </a:xfrm>
          <a:prstGeom prst="rect">
            <a:avLst/>
          </a:prstGeom>
          <a:noFill/>
        </p:spPr>
        <p:txBody>
          <a:bodyPr wrap="square" rtlCol="0">
            <a:spAutoFit/>
          </a:bodyPr>
          <a:lstStyle/>
          <a:p>
            <a:r>
              <a:rPr lang="en-US" sz="2400" dirty="0" smtClean="0">
                <a:solidFill>
                  <a:srgbClr val="FF0000"/>
                </a:solidFill>
              </a:rPr>
              <a:t>Transform to wave coordinate z:</a:t>
            </a:r>
            <a:endParaRPr lang="en-US" sz="2400" dirty="0">
              <a:solidFill>
                <a:srgbClr val="FF0000"/>
              </a:solidFill>
            </a:endParaRPr>
          </a:p>
        </p:txBody>
      </p:sp>
    </p:spTree>
    <p:extLst>
      <p:ext uri="{BB962C8B-B14F-4D97-AF65-F5344CB8AC3E}">
        <p14:creationId xmlns:p14="http://schemas.microsoft.com/office/powerpoint/2010/main" val="1479768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37502" y="1476263"/>
            <a:ext cx="7600950" cy="760095"/>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300631" y="2429009"/>
            <a:ext cx="5798820" cy="699135"/>
          </a:xfrm>
          <a:prstGeom prst="rect">
            <a:avLst/>
          </a:prstGeom>
        </p:spPr>
      </p:pic>
      <p:sp>
        <p:nvSpPr>
          <p:cNvPr id="6" name="TextBox 5"/>
          <p:cNvSpPr txBox="1"/>
          <p:nvPr/>
        </p:nvSpPr>
        <p:spPr>
          <a:xfrm>
            <a:off x="2488557" y="3553429"/>
            <a:ext cx="6458673" cy="461665"/>
          </a:xfrm>
          <a:prstGeom prst="rect">
            <a:avLst/>
          </a:prstGeom>
          <a:noFill/>
        </p:spPr>
        <p:txBody>
          <a:bodyPr wrap="square" rtlCol="0">
            <a:spAutoFit/>
          </a:bodyPr>
          <a:lstStyle/>
          <a:p>
            <a:r>
              <a:rPr lang="en-US" sz="2400" dirty="0" smtClean="0">
                <a:solidFill>
                  <a:srgbClr val="FF0000"/>
                </a:solidFill>
              </a:rPr>
              <a:t>Multiply first equation by  </a:t>
            </a:r>
            <a:endParaRPr lang="en-US" sz="2400" dirty="0">
              <a:solidFill>
                <a:srgbClr val="FF0000"/>
              </a:solidFill>
            </a:endParaRPr>
          </a:p>
        </p:txBody>
      </p:sp>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899051" y="3469524"/>
            <a:ext cx="601980" cy="653415"/>
          </a:xfrm>
          <a:prstGeom prst="rect">
            <a:avLst/>
          </a:prstGeom>
        </p:spPr>
      </p:pic>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6907" y="4834179"/>
            <a:ext cx="9502140" cy="760095"/>
          </a:xfrm>
          <a:prstGeom prst="rect">
            <a:avLst/>
          </a:prstGeom>
        </p:spPr>
      </p:pic>
      <p:sp>
        <p:nvSpPr>
          <p:cNvPr id="12" name="Title 1"/>
          <p:cNvSpPr>
            <a:spLocks noGrp="1"/>
          </p:cNvSpPr>
          <p:nvPr>
            <p:ph type="title"/>
          </p:nvPr>
        </p:nvSpPr>
        <p:spPr>
          <a:xfrm>
            <a:off x="0" y="5093"/>
            <a:ext cx="10515600" cy="1325563"/>
          </a:xfrm>
        </p:spPr>
        <p:txBody>
          <a:bodyPr/>
          <a:lstStyle/>
          <a:p>
            <a:r>
              <a:rPr lang="en-US" dirty="0" smtClean="0"/>
              <a:t>	Bleb wave analysis</a:t>
            </a:r>
            <a:endParaRPr lang="en-US" dirty="0"/>
          </a:p>
        </p:txBody>
      </p:sp>
    </p:spTree>
    <p:extLst>
      <p:ext uri="{BB962C8B-B14F-4D97-AF65-F5344CB8AC3E}">
        <p14:creationId xmlns:p14="http://schemas.microsoft.com/office/powerpoint/2010/main" val="465282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67419" y="1398075"/>
            <a:ext cx="7126605" cy="570071"/>
          </a:xfrm>
          <a:prstGeom prst="rect">
            <a:avLst/>
          </a:prstGeom>
        </p:spPr>
      </p:pic>
      <p:sp>
        <p:nvSpPr>
          <p:cNvPr id="5" name="TextBox 4"/>
          <p:cNvSpPr txBox="1"/>
          <p:nvPr/>
        </p:nvSpPr>
        <p:spPr>
          <a:xfrm>
            <a:off x="1184160" y="2255206"/>
            <a:ext cx="5046561" cy="461665"/>
          </a:xfrm>
          <a:prstGeom prst="rect">
            <a:avLst/>
          </a:prstGeom>
          <a:noFill/>
        </p:spPr>
        <p:txBody>
          <a:bodyPr wrap="square" rtlCol="0">
            <a:spAutoFit/>
          </a:bodyPr>
          <a:lstStyle/>
          <a:p>
            <a:r>
              <a:rPr lang="en-US" sz="2400" dirty="0" smtClean="0">
                <a:solidFill>
                  <a:srgbClr val="FF0000"/>
                </a:solidFill>
              </a:rPr>
              <a:t>Use force balance equation to eliminate </a:t>
            </a:r>
            <a:endParaRPr lang="en-US" sz="2400" dirty="0">
              <a:solidFill>
                <a:srgbClr val="FF0000"/>
              </a:solidFill>
            </a:endParaRPr>
          </a:p>
        </p:txBody>
      </p:sp>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251971" y="2434304"/>
            <a:ext cx="138533" cy="134935"/>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902573" y="2911329"/>
            <a:ext cx="4656296" cy="1460183"/>
          </a:xfrm>
          <a:prstGeom prst="rect">
            <a:avLst/>
          </a:prstGeom>
        </p:spPr>
      </p:pic>
      <p:pic>
        <p:nvPicPr>
          <p:cNvPr id="12" name="Picture 1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23679" y="4886784"/>
            <a:ext cx="9814083" cy="1051560"/>
          </a:xfrm>
          <a:prstGeom prst="rect">
            <a:avLst/>
          </a:prstGeom>
        </p:spPr>
      </p:pic>
      <p:sp>
        <p:nvSpPr>
          <p:cNvPr id="13" name="Title 1"/>
          <p:cNvSpPr>
            <a:spLocks noGrp="1"/>
          </p:cNvSpPr>
          <p:nvPr>
            <p:ph type="title"/>
          </p:nvPr>
        </p:nvSpPr>
        <p:spPr>
          <a:xfrm>
            <a:off x="0" y="5093"/>
            <a:ext cx="10515600" cy="1325563"/>
          </a:xfrm>
        </p:spPr>
        <p:txBody>
          <a:bodyPr/>
          <a:lstStyle/>
          <a:p>
            <a:r>
              <a:rPr lang="en-US" dirty="0" smtClean="0"/>
              <a:t>	Bleb wave analysis</a:t>
            </a:r>
            <a:endParaRPr lang="en-US" dirty="0"/>
          </a:p>
        </p:txBody>
      </p:sp>
    </p:spTree>
    <p:extLst>
      <p:ext uri="{BB962C8B-B14F-4D97-AF65-F5344CB8AC3E}">
        <p14:creationId xmlns:p14="http://schemas.microsoft.com/office/powerpoint/2010/main" val="1009136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595495" y="1149314"/>
            <a:ext cx="9814083" cy="1051560"/>
          </a:xfrm>
          <a:prstGeom prst="rect">
            <a:avLst/>
          </a:prstGeom>
        </p:spPr>
      </p:pic>
      <p:sp>
        <p:nvSpPr>
          <p:cNvPr id="5" name="TextBox 4"/>
          <p:cNvSpPr txBox="1"/>
          <p:nvPr/>
        </p:nvSpPr>
        <p:spPr>
          <a:xfrm>
            <a:off x="1554831" y="2618574"/>
            <a:ext cx="1956122" cy="400110"/>
          </a:xfrm>
          <a:prstGeom prst="rect">
            <a:avLst/>
          </a:prstGeom>
          <a:noFill/>
        </p:spPr>
        <p:txBody>
          <a:bodyPr wrap="square" rtlCol="0">
            <a:spAutoFit/>
          </a:bodyPr>
          <a:lstStyle/>
          <a:p>
            <a:r>
              <a:rPr lang="en-US" sz="2000" dirty="0" smtClean="0">
                <a:solidFill>
                  <a:srgbClr val="FF0000"/>
                </a:solidFill>
              </a:rPr>
              <a:t>Multiply by</a:t>
            </a:r>
            <a:endParaRPr lang="en-US" sz="2000" dirty="0">
              <a:solidFill>
                <a:srgbClr val="FF0000"/>
              </a:solidFill>
            </a:endParaRPr>
          </a:p>
        </p:txBody>
      </p:sp>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974742" y="2546124"/>
            <a:ext cx="3051810" cy="570071"/>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58795" y="3754392"/>
            <a:ext cx="10801349" cy="1917384"/>
          </a:xfrm>
          <a:prstGeom prst="rect">
            <a:avLst/>
          </a:prstGeom>
        </p:spPr>
      </p:pic>
      <p:sp>
        <p:nvSpPr>
          <p:cNvPr id="12" name="TextBox 11"/>
          <p:cNvSpPr txBox="1"/>
          <p:nvPr/>
        </p:nvSpPr>
        <p:spPr>
          <a:xfrm>
            <a:off x="6088863" y="2618574"/>
            <a:ext cx="5814349" cy="400110"/>
          </a:xfrm>
          <a:prstGeom prst="rect">
            <a:avLst/>
          </a:prstGeom>
          <a:noFill/>
        </p:spPr>
        <p:txBody>
          <a:bodyPr wrap="square" rtlCol="0">
            <a:spAutoFit/>
          </a:bodyPr>
          <a:lstStyle/>
          <a:p>
            <a:r>
              <a:rPr lang="en-US" sz="2000" dirty="0" smtClean="0">
                <a:solidFill>
                  <a:srgbClr val="FF0000"/>
                </a:solidFill>
              </a:rPr>
              <a:t>to isolate</a:t>
            </a:r>
            <a:endParaRPr lang="en-US" sz="2000" dirty="0">
              <a:solidFill>
                <a:srgbClr val="FF0000"/>
              </a:solidFill>
            </a:endParaRPr>
          </a:p>
        </p:txBody>
      </p:sp>
      <p:pic>
        <p:nvPicPr>
          <p:cNvPr id="13" name="Picture 1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241941" y="2530486"/>
            <a:ext cx="802958" cy="522923"/>
          </a:xfrm>
          <a:prstGeom prst="rect">
            <a:avLst/>
          </a:prstGeom>
        </p:spPr>
      </p:pic>
      <p:sp>
        <p:nvSpPr>
          <p:cNvPr id="14" name="Title 1"/>
          <p:cNvSpPr>
            <a:spLocks noGrp="1"/>
          </p:cNvSpPr>
          <p:nvPr>
            <p:ph type="title"/>
          </p:nvPr>
        </p:nvSpPr>
        <p:spPr>
          <a:xfrm>
            <a:off x="0" y="5093"/>
            <a:ext cx="10515600" cy="1325563"/>
          </a:xfrm>
        </p:spPr>
        <p:txBody>
          <a:bodyPr/>
          <a:lstStyle/>
          <a:p>
            <a:r>
              <a:rPr lang="en-US" dirty="0" smtClean="0"/>
              <a:t>	Bleb wave analysis</a:t>
            </a:r>
            <a:endParaRPr lang="en-US" dirty="0"/>
          </a:p>
        </p:txBody>
      </p:sp>
    </p:spTree>
    <p:extLst>
      <p:ext uri="{BB962C8B-B14F-4D97-AF65-F5344CB8AC3E}">
        <p14:creationId xmlns:p14="http://schemas.microsoft.com/office/powerpoint/2010/main" val="1875820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a:t>Cell Surface </a:t>
            </a:r>
            <a:r>
              <a:rPr lang="en-US" sz="4000" dirty="0" err="1"/>
              <a:t>Mechanochemistry</a:t>
            </a:r>
            <a:r>
              <a:rPr lang="en-US" sz="4000" dirty="0"/>
              <a:t> </a:t>
            </a:r>
            <a:r>
              <a:rPr lang="en-US" sz="4000" dirty="0" smtClean="0"/>
              <a:t>and </a:t>
            </a:r>
            <a:r>
              <a:rPr lang="en-US" sz="4000" dirty="0"/>
              <a:t>t</a:t>
            </a:r>
            <a:r>
              <a:rPr lang="en-US" sz="4000" dirty="0" smtClean="0"/>
              <a:t>he</a:t>
            </a:r>
            <a:r>
              <a:rPr lang="en-US" sz="4000" dirty="0"/>
              <a:t/>
            </a:r>
            <a:br>
              <a:rPr lang="en-US" sz="4000" dirty="0"/>
            </a:br>
            <a:r>
              <a:rPr lang="en-US" sz="4000" dirty="0"/>
              <a:t>Determinants </a:t>
            </a:r>
            <a:r>
              <a:rPr lang="en-US" sz="4000" dirty="0" smtClean="0"/>
              <a:t>of </a:t>
            </a:r>
            <a:r>
              <a:rPr lang="en-US" sz="4000" dirty="0"/>
              <a:t>Bleb Formation, Healing </a:t>
            </a:r>
            <a:r>
              <a:rPr lang="en-US" sz="4000" dirty="0" smtClean="0"/>
              <a:t>and </a:t>
            </a:r>
            <a:r>
              <a:rPr lang="en-US" sz="4000" dirty="0"/>
              <a:t>Travel Velocity.</a:t>
            </a:r>
          </a:p>
        </p:txBody>
      </p:sp>
      <p:sp>
        <p:nvSpPr>
          <p:cNvPr id="3" name="Subtitle 2"/>
          <p:cNvSpPr>
            <a:spLocks noGrp="1"/>
          </p:cNvSpPr>
          <p:nvPr>
            <p:ph type="subTitle" idx="1"/>
          </p:nvPr>
        </p:nvSpPr>
        <p:spPr/>
        <p:txBody>
          <a:bodyPr>
            <a:normAutofit/>
          </a:bodyPr>
          <a:lstStyle/>
          <a:p>
            <a:r>
              <a:rPr lang="en-US" dirty="0" smtClean="0"/>
              <a:t>Kathryn Manakova, </a:t>
            </a:r>
            <a:r>
              <a:rPr lang="en-US" dirty="0" err="1" smtClean="0"/>
              <a:t>Huaming</a:t>
            </a:r>
            <a:r>
              <a:rPr lang="en-US" dirty="0" smtClean="0"/>
              <a:t> Yan,</a:t>
            </a:r>
            <a:r>
              <a:rPr lang="en-US" dirty="0"/>
              <a:t> John </a:t>
            </a:r>
            <a:r>
              <a:rPr lang="en-US" dirty="0" err="1" smtClean="0"/>
              <a:t>Lowengrub</a:t>
            </a:r>
            <a:r>
              <a:rPr lang="en-US" dirty="0" smtClean="0"/>
              <a:t>, Jun Allard</a:t>
            </a:r>
            <a:endParaRPr lang="en-US" dirty="0"/>
          </a:p>
        </p:txBody>
      </p:sp>
    </p:spTree>
    <p:extLst>
      <p:ext uri="{BB962C8B-B14F-4D97-AF65-F5344CB8AC3E}">
        <p14:creationId xmlns:p14="http://schemas.microsoft.com/office/powerpoint/2010/main" val="9852654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92172" y="1265831"/>
            <a:ext cx="9424034" cy="1244442"/>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38200" y="3315151"/>
            <a:ext cx="10992802" cy="1290162"/>
          </a:xfrm>
          <a:prstGeom prst="rect">
            <a:avLst/>
          </a:prstGeom>
        </p:spPr>
      </p:pic>
      <p:sp>
        <p:nvSpPr>
          <p:cNvPr id="7" name="TextBox 6"/>
          <p:cNvSpPr txBox="1"/>
          <p:nvPr/>
        </p:nvSpPr>
        <p:spPr>
          <a:xfrm>
            <a:off x="838200" y="2688112"/>
            <a:ext cx="5798917" cy="461665"/>
          </a:xfrm>
          <a:prstGeom prst="rect">
            <a:avLst/>
          </a:prstGeom>
          <a:noFill/>
        </p:spPr>
        <p:txBody>
          <a:bodyPr wrap="square" rtlCol="0">
            <a:spAutoFit/>
          </a:bodyPr>
          <a:lstStyle/>
          <a:p>
            <a:r>
              <a:rPr lang="en-US" sz="2400" dirty="0" smtClean="0">
                <a:solidFill>
                  <a:srgbClr val="FF0000"/>
                </a:solidFill>
              </a:rPr>
              <a:t>Integrate in z</a:t>
            </a:r>
            <a:endParaRPr lang="en-US" sz="2400" dirty="0">
              <a:solidFill>
                <a:srgbClr val="FF0000"/>
              </a:solidFill>
            </a:endParaRPr>
          </a:p>
        </p:txBody>
      </p:sp>
      <p:pic>
        <p:nvPicPr>
          <p:cNvPr id="12" name="Picture 1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69224" y="5001519"/>
            <a:ext cx="10249852" cy="1390175"/>
          </a:xfrm>
          <a:prstGeom prst="rect">
            <a:avLst/>
          </a:prstGeom>
        </p:spPr>
      </p:pic>
      <p:sp>
        <p:nvSpPr>
          <p:cNvPr id="13" name="Title 1"/>
          <p:cNvSpPr>
            <a:spLocks noGrp="1"/>
          </p:cNvSpPr>
          <p:nvPr>
            <p:ph type="title"/>
          </p:nvPr>
        </p:nvSpPr>
        <p:spPr>
          <a:xfrm>
            <a:off x="0" y="5093"/>
            <a:ext cx="10515600" cy="1325563"/>
          </a:xfrm>
        </p:spPr>
        <p:txBody>
          <a:bodyPr/>
          <a:lstStyle/>
          <a:p>
            <a:r>
              <a:rPr lang="en-US" dirty="0" smtClean="0"/>
              <a:t>	Bleb wave analysis</a:t>
            </a:r>
            <a:endParaRPr lang="en-US" dirty="0"/>
          </a:p>
        </p:txBody>
      </p:sp>
    </p:spTree>
    <p:extLst>
      <p:ext uri="{BB962C8B-B14F-4D97-AF65-F5344CB8AC3E}">
        <p14:creationId xmlns:p14="http://schemas.microsoft.com/office/powerpoint/2010/main" val="1851877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
            <a:ext cx="10515600" cy="1325563"/>
          </a:xfrm>
        </p:spPr>
        <p:txBody>
          <a:bodyPr/>
          <a:lstStyle/>
          <a:p>
            <a:r>
              <a:rPr lang="en-US" dirty="0" smtClean="0"/>
              <a:t>	“</a:t>
            </a:r>
            <a:r>
              <a:rPr lang="en-US" dirty="0"/>
              <a:t>Non-local Maxwell Condition”</a:t>
            </a:r>
          </a:p>
        </p:txBody>
      </p:sp>
      <p:pic>
        <p:nvPicPr>
          <p:cNvPr id="19" name="Picture 1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03948" y="1957378"/>
            <a:ext cx="10474166" cy="1770223"/>
          </a:xfrm>
          <a:prstGeom prst="rect">
            <a:avLst/>
          </a:prstGeom>
        </p:spPr>
      </p:pic>
      <p:sp>
        <p:nvSpPr>
          <p:cNvPr id="7" name="Rectangle 6"/>
          <p:cNvSpPr/>
          <p:nvPr/>
        </p:nvSpPr>
        <p:spPr>
          <a:xfrm>
            <a:off x="1446835" y="1909823"/>
            <a:ext cx="4768770" cy="7407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433367" y="2882096"/>
            <a:ext cx="2141317" cy="10185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574684" y="3725202"/>
            <a:ext cx="428263" cy="461665"/>
          </a:xfrm>
          <a:prstGeom prst="rect">
            <a:avLst/>
          </a:prstGeom>
          <a:noFill/>
        </p:spPr>
        <p:txBody>
          <a:bodyPr wrap="square" rtlCol="0">
            <a:spAutoFit/>
          </a:bodyPr>
          <a:lstStyle/>
          <a:p>
            <a:r>
              <a:rPr lang="en-US" sz="2400" dirty="0" smtClean="0">
                <a:solidFill>
                  <a:srgbClr val="FF0000"/>
                </a:solidFill>
              </a:rPr>
              <a:t>0</a:t>
            </a:r>
            <a:endParaRPr lang="en-US" sz="2400" dirty="0">
              <a:solidFill>
                <a:srgbClr val="FF0000"/>
              </a:solidFill>
            </a:endParaRPr>
          </a:p>
        </p:txBody>
      </p:sp>
      <p:sp>
        <p:nvSpPr>
          <p:cNvPr id="10" name="TextBox 9"/>
          <p:cNvSpPr txBox="1"/>
          <p:nvPr/>
        </p:nvSpPr>
        <p:spPr>
          <a:xfrm>
            <a:off x="6400800" y="2108434"/>
            <a:ext cx="4478438" cy="369332"/>
          </a:xfrm>
          <a:prstGeom prst="rect">
            <a:avLst/>
          </a:prstGeom>
          <a:noFill/>
        </p:spPr>
        <p:txBody>
          <a:bodyPr wrap="square" rtlCol="0">
            <a:spAutoFit/>
          </a:bodyPr>
          <a:lstStyle/>
          <a:p>
            <a:r>
              <a:rPr lang="en-US" dirty="0" smtClean="0">
                <a:solidFill>
                  <a:srgbClr val="FF0000"/>
                </a:solidFill>
              </a:rPr>
              <a:t>Of determined sign (-)</a:t>
            </a:r>
            <a:endParaRPr lang="en-US" dirty="0">
              <a:solidFill>
                <a:srgbClr val="FF0000"/>
              </a:solidFill>
            </a:endParaRPr>
          </a:p>
        </p:txBody>
      </p:sp>
      <p:pic>
        <p:nvPicPr>
          <p:cNvPr id="20" name="Picture 19"/>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18329" y="4652319"/>
            <a:ext cx="7612380" cy="1858804"/>
          </a:xfrm>
          <a:prstGeom prst="rect">
            <a:avLst/>
          </a:prstGeom>
        </p:spPr>
      </p:pic>
      <p:sp>
        <p:nvSpPr>
          <p:cNvPr id="15" name="TextBox 14"/>
          <p:cNvSpPr txBox="1"/>
          <p:nvPr/>
        </p:nvSpPr>
        <p:spPr>
          <a:xfrm>
            <a:off x="9721769" y="4810054"/>
            <a:ext cx="2974694" cy="369332"/>
          </a:xfrm>
          <a:prstGeom prst="rect">
            <a:avLst/>
          </a:prstGeom>
          <a:noFill/>
        </p:spPr>
        <p:txBody>
          <a:bodyPr wrap="square" rtlCol="0">
            <a:spAutoFit/>
          </a:bodyPr>
          <a:lstStyle/>
          <a:p>
            <a:r>
              <a:rPr lang="en-US" dirty="0" smtClean="0"/>
              <a:t>Travelling wave</a:t>
            </a:r>
            <a:endParaRPr lang="en-US" dirty="0"/>
          </a:p>
        </p:txBody>
      </p:sp>
      <p:sp>
        <p:nvSpPr>
          <p:cNvPr id="16" name="TextBox 15"/>
          <p:cNvSpPr txBox="1"/>
          <p:nvPr/>
        </p:nvSpPr>
        <p:spPr>
          <a:xfrm>
            <a:off x="9743215" y="6004287"/>
            <a:ext cx="2974694" cy="369332"/>
          </a:xfrm>
          <a:prstGeom prst="rect">
            <a:avLst/>
          </a:prstGeom>
          <a:noFill/>
        </p:spPr>
        <p:txBody>
          <a:bodyPr wrap="square" rtlCol="0">
            <a:spAutoFit/>
          </a:bodyPr>
          <a:lstStyle/>
          <a:p>
            <a:r>
              <a:rPr lang="en-US" dirty="0" smtClean="0"/>
              <a:t>Stationary excitation</a:t>
            </a:r>
            <a:endParaRPr lang="en-US" dirty="0"/>
          </a:p>
        </p:txBody>
      </p:sp>
      <p:sp>
        <p:nvSpPr>
          <p:cNvPr id="17" name="Rectangle 16"/>
          <p:cNvSpPr/>
          <p:nvPr/>
        </p:nvSpPr>
        <p:spPr>
          <a:xfrm>
            <a:off x="1261641" y="4313794"/>
            <a:ext cx="10741306" cy="237637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61641" y="3900668"/>
            <a:ext cx="4502551" cy="369332"/>
          </a:xfrm>
          <a:prstGeom prst="rect">
            <a:avLst/>
          </a:prstGeom>
          <a:noFill/>
        </p:spPr>
        <p:txBody>
          <a:bodyPr wrap="square" rtlCol="0">
            <a:spAutoFit/>
          </a:bodyPr>
          <a:lstStyle/>
          <a:p>
            <a:r>
              <a:rPr lang="en-US" dirty="0" smtClean="0">
                <a:solidFill>
                  <a:srgbClr val="FF0000"/>
                </a:solidFill>
              </a:rPr>
              <a:t>Non-local Maxwell Condition</a:t>
            </a:r>
            <a:endParaRPr lang="en-US" dirty="0">
              <a:solidFill>
                <a:srgbClr val="FF0000"/>
              </a:solidFill>
            </a:endParaRPr>
          </a:p>
        </p:txBody>
      </p:sp>
    </p:spTree>
    <p:extLst>
      <p:ext uri="{BB962C8B-B14F-4D97-AF65-F5344CB8AC3E}">
        <p14:creationId xmlns:p14="http://schemas.microsoft.com/office/powerpoint/2010/main" val="1028915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Numerical Results</a:t>
            </a:r>
            <a:endParaRPr lang="en-US" dirty="0"/>
          </a:p>
        </p:txBody>
      </p:sp>
      <p:pic>
        <p:nvPicPr>
          <p:cNvPr id="4" name="Picture 3"/>
          <p:cNvPicPr>
            <a:picLocks noChangeAspect="1"/>
          </p:cNvPicPr>
          <p:nvPr/>
        </p:nvPicPr>
        <p:blipFill>
          <a:blip r:embed="rId6"/>
          <a:stretch>
            <a:fillRect/>
          </a:stretch>
        </p:blipFill>
        <p:spPr>
          <a:xfrm>
            <a:off x="166867" y="1129395"/>
            <a:ext cx="3131918" cy="2664615"/>
          </a:xfrm>
          <a:prstGeom prst="rect">
            <a:avLst/>
          </a:prstGeom>
        </p:spPr>
      </p:pic>
      <p:pic>
        <p:nvPicPr>
          <p:cNvPr id="5" name="Picture 4"/>
          <p:cNvPicPr>
            <a:picLocks noChangeAspect="1"/>
          </p:cNvPicPr>
          <p:nvPr/>
        </p:nvPicPr>
        <p:blipFill>
          <a:blip r:embed="rId7"/>
          <a:stretch>
            <a:fillRect/>
          </a:stretch>
        </p:blipFill>
        <p:spPr>
          <a:xfrm>
            <a:off x="3421285" y="1133106"/>
            <a:ext cx="3218347" cy="2660904"/>
          </a:xfrm>
          <a:prstGeom prst="rect">
            <a:avLst/>
          </a:prstGeom>
        </p:spPr>
      </p:pic>
      <p:cxnSp>
        <p:nvCxnSpPr>
          <p:cNvPr id="8" name="Straight Connector 7"/>
          <p:cNvCxnSpPr/>
          <p:nvPr/>
        </p:nvCxnSpPr>
        <p:spPr>
          <a:xfrm>
            <a:off x="416688" y="2718781"/>
            <a:ext cx="2754776" cy="12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01028" y="1841750"/>
            <a:ext cx="4942932" cy="497893"/>
          </a:xfrm>
          <a:prstGeom prst="rect">
            <a:avLst/>
          </a:prstGeom>
        </p:spPr>
      </p:pic>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54340" y="2595417"/>
            <a:ext cx="2461260" cy="272415"/>
          </a:xfrm>
          <a:prstGeom prst="rect">
            <a:avLst/>
          </a:prstGeom>
        </p:spPr>
      </p:pic>
      <p:pic>
        <p:nvPicPr>
          <p:cNvPr id="18" name="Picture 17"/>
          <p:cNvPicPr>
            <a:picLocks noChangeAspect="1"/>
          </p:cNvPicPr>
          <p:nvPr/>
        </p:nvPicPr>
        <p:blipFill>
          <a:blip r:embed="rId10"/>
          <a:stretch>
            <a:fillRect/>
          </a:stretch>
        </p:blipFill>
        <p:spPr>
          <a:xfrm>
            <a:off x="60136" y="4038489"/>
            <a:ext cx="3238649" cy="2660904"/>
          </a:xfrm>
          <a:prstGeom prst="rect">
            <a:avLst/>
          </a:prstGeom>
        </p:spPr>
      </p:pic>
      <p:pic>
        <p:nvPicPr>
          <p:cNvPr id="19" name="Picture 18"/>
          <p:cNvPicPr>
            <a:picLocks noChangeAspect="1"/>
          </p:cNvPicPr>
          <p:nvPr/>
        </p:nvPicPr>
        <p:blipFill>
          <a:blip r:embed="rId11"/>
          <a:stretch>
            <a:fillRect/>
          </a:stretch>
        </p:blipFill>
        <p:spPr>
          <a:xfrm>
            <a:off x="3336699" y="4038489"/>
            <a:ext cx="3387517" cy="2660904"/>
          </a:xfrm>
          <a:prstGeom prst="rect">
            <a:avLst/>
          </a:prstGeom>
        </p:spPr>
      </p:pic>
      <p:cxnSp>
        <p:nvCxnSpPr>
          <p:cNvPr id="20" name="Straight Connector 19"/>
          <p:cNvCxnSpPr/>
          <p:nvPr/>
        </p:nvCxnSpPr>
        <p:spPr>
          <a:xfrm>
            <a:off x="355438" y="6135241"/>
            <a:ext cx="2816026" cy="109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901028" y="4401684"/>
            <a:ext cx="4942932" cy="497893"/>
          </a:xfrm>
          <a:prstGeom prst="rect">
            <a:avLst/>
          </a:prstGeom>
        </p:spPr>
      </p:pic>
      <p:pic>
        <p:nvPicPr>
          <p:cNvPr id="25" name="Picture 2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8054340" y="5368941"/>
            <a:ext cx="1181100" cy="217170"/>
          </a:xfrm>
          <a:prstGeom prst="rect">
            <a:avLst/>
          </a:prstGeom>
        </p:spPr>
      </p:pic>
    </p:spTree>
    <p:extLst>
      <p:ext uri="{BB962C8B-B14F-4D97-AF65-F5344CB8AC3E}">
        <p14:creationId xmlns:p14="http://schemas.microsoft.com/office/powerpoint/2010/main" val="1444600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nSpc>
                <a:spcPct val="80000"/>
              </a:lnSpc>
            </a:pPr>
            <a:r>
              <a:rPr lang="en-US" sz="4000" dirty="0"/>
              <a:t>Modeling the Mechanism of Nuclear </a:t>
            </a:r>
            <a:r>
              <a:rPr lang="en-US" sz="4000" dirty="0" err="1"/>
              <a:t>blebbing</a:t>
            </a:r>
            <a:r>
              <a:rPr lang="en-US" sz="4000" dirty="0"/>
              <a:t> and </a:t>
            </a:r>
            <a:r>
              <a:rPr lang="en-US" sz="4000" dirty="0" err="1"/>
              <a:t>lamin</a:t>
            </a:r>
            <a:r>
              <a:rPr lang="en-US" sz="4000" dirty="0"/>
              <a:t>-mediated defects in cardiomyopathies </a:t>
            </a:r>
            <a:endParaRPr lang="en-US" altLang="en-US" sz="4000" dirty="0"/>
          </a:p>
        </p:txBody>
      </p:sp>
      <p:sp>
        <p:nvSpPr>
          <p:cNvPr id="3" name="Subtitle 2"/>
          <p:cNvSpPr>
            <a:spLocks noGrp="1"/>
          </p:cNvSpPr>
          <p:nvPr>
            <p:ph type="subTitle" idx="1"/>
          </p:nvPr>
        </p:nvSpPr>
        <p:spPr/>
        <p:txBody>
          <a:bodyPr>
            <a:normAutofit/>
          </a:bodyPr>
          <a:lstStyle/>
          <a:p>
            <a:r>
              <a:rPr lang="en-US" dirty="0" smtClean="0"/>
              <a:t>Kathryn Manakova, </a:t>
            </a:r>
            <a:r>
              <a:rPr lang="en-US" dirty="0" err="1" smtClean="0"/>
              <a:t>Mehrsa</a:t>
            </a:r>
            <a:r>
              <a:rPr lang="en-US" dirty="0" smtClean="0"/>
              <a:t> </a:t>
            </a:r>
            <a:r>
              <a:rPr lang="en-US" dirty="0" err="1" smtClean="0"/>
              <a:t>Mehrabi</a:t>
            </a:r>
            <a:r>
              <a:rPr lang="en-US" dirty="0" smtClean="0"/>
              <a:t>,</a:t>
            </a:r>
            <a:r>
              <a:rPr lang="en-US" dirty="0"/>
              <a:t> </a:t>
            </a:r>
            <a:r>
              <a:rPr lang="en-US" dirty="0" smtClean="0"/>
              <a:t>Anna </a:t>
            </a:r>
            <a:r>
              <a:rPr lang="en-US" dirty="0" err="1" smtClean="0"/>
              <a:t>Grosberg</a:t>
            </a:r>
            <a:r>
              <a:rPr lang="en-US" dirty="0" smtClean="0"/>
              <a:t>, Michael Zaragoza, Jun Allard</a:t>
            </a:r>
            <a:endParaRPr lang="en-US" dirty="0"/>
          </a:p>
        </p:txBody>
      </p:sp>
    </p:spTree>
    <p:extLst>
      <p:ext uri="{BB962C8B-B14F-4D97-AF65-F5344CB8AC3E}">
        <p14:creationId xmlns:p14="http://schemas.microsoft.com/office/powerpoint/2010/main" val="901752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1689926"/>
            <a:ext cx="2362200" cy="2120075"/>
          </a:xfrm>
          <a:prstGeom prst="rect">
            <a:avLst/>
          </a:prstGeom>
        </p:spPr>
      </p:pic>
      <p:sp>
        <p:nvSpPr>
          <p:cNvPr id="2" name="Title 1"/>
          <p:cNvSpPr>
            <a:spLocks noGrp="1"/>
          </p:cNvSpPr>
          <p:nvPr>
            <p:ph type="title"/>
          </p:nvPr>
        </p:nvSpPr>
        <p:spPr>
          <a:xfrm>
            <a:off x="1981200" y="0"/>
            <a:ext cx="8305800" cy="914400"/>
          </a:xfrm>
        </p:spPr>
        <p:txBody>
          <a:bodyPr/>
          <a:lstStyle/>
          <a:p>
            <a:r>
              <a:rPr lang="en-US" dirty="0"/>
              <a:t>Gene mutation and Heart Disease</a:t>
            </a:r>
          </a:p>
        </p:txBody>
      </p:sp>
      <p:sp>
        <p:nvSpPr>
          <p:cNvPr id="3" name="Content Placeholder 2"/>
          <p:cNvSpPr>
            <a:spLocks noGrp="1"/>
          </p:cNvSpPr>
          <p:nvPr>
            <p:ph idx="1"/>
          </p:nvPr>
        </p:nvSpPr>
        <p:spPr>
          <a:xfrm>
            <a:off x="1676400" y="914400"/>
            <a:ext cx="8610600" cy="5562600"/>
          </a:xfrm>
        </p:spPr>
        <p:txBody>
          <a:bodyPr/>
          <a:lstStyle/>
          <a:p>
            <a:r>
              <a:rPr lang="en-US" dirty="0"/>
              <a:t>Gene mutations can lead to heart diseases  </a:t>
            </a:r>
          </a:p>
          <a:p>
            <a:pPr lvl="1">
              <a:buFont typeface="Arial" charset="0"/>
              <a:buChar char="•"/>
            </a:pPr>
            <a:r>
              <a:rPr lang="en-US" dirty="0"/>
              <a:t>Dilated Cardiomyopathy (DCM)</a:t>
            </a:r>
          </a:p>
          <a:p>
            <a:pPr lvl="1">
              <a:buFont typeface="Arial" charset="0"/>
              <a:buChar char="•"/>
            </a:pPr>
            <a:r>
              <a:rPr lang="en-US" dirty="0"/>
              <a:t>Valve disease </a:t>
            </a:r>
          </a:p>
          <a:p>
            <a:pPr lvl="1">
              <a:buFont typeface="Arial" charset="0"/>
              <a:buChar char="•"/>
            </a:pPr>
            <a:r>
              <a:rPr lang="en-US" dirty="0"/>
              <a:t>Arrhythmia</a:t>
            </a:r>
          </a:p>
        </p:txBody>
      </p:sp>
      <p:sp>
        <p:nvSpPr>
          <p:cNvPr id="9" name="TextBox 8"/>
          <p:cNvSpPr txBox="1"/>
          <p:nvPr/>
        </p:nvSpPr>
        <p:spPr>
          <a:xfrm>
            <a:off x="5391150" y="3733800"/>
            <a:ext cx="5505450" cy="261610"/>
          </a:xfrm>
          <a:prstGeom prst="rect">
            <a:avLst/>
          </a:prstGeom>
          <a:noFill/>
        </p:spPr>
        <p:txBody>
          <a:bodyPr wrap="square" rtlCol="0">
            <a:spAutoFit/>
          </a:bodyPr>
          <a:lstStyle/>
          <a:p>
            <a:r>
              <a:rPr lang="en-US" sz="1000" dirty="0">
                <a:solidFill>
                  <a:srgbClr val="00B0F0"/>
                </a:solidFill>
                <a:hlinkClick r:id="rId4"/>
              </a:rPr>
              <a:t>https://en.wikipedia.org/wiki/Progeria</a:t>
            </a:r>
            <a:r>
              <a:rPr lang="en-US" sz="1000" dirty="0">
                <a:solidFill>
                  <a:srgbClr val="00B0F0"/>
                </a:solidFill>
              </a:rPr>
              <a:t>   </a:t>
            </a:r>
            <a:r>
              <a:rPr lang="en-US" sz="1000" dirty="0">
                <a:solidFill>
                  <a:srgbClr val="0070C0"/>
                </a:solidFill>
              </a:rPr>
              <a:t>https://</a:t>
            </a:r>
            <a:r>
              <a:rPr lang="en-US" sz="1000" dirty="0" err="1">
                <a:solidFill>
                  <a:srgbClr val="0070C0"/>
                </a:solidFill>
              </a:rPr>
              <a:t>uk.pinterest.com</a:t>
            </a:r>
            <a:r>
              <a:rPr lang="en-US" sz="1000" dirty="0">
                <a:solidFill>
                  <a:srgbClr val="0070C0"/>
                </a:solidFill>
              </a:rPr>
              <a:t>/explore/</a:t>
            </a:r>
            <a:r>
              <a:rPr lang="en-US" sz="1000" dirty="0" err="1">
                <a:solidFill>
                  <a:srgbClr val="0070C0"/>
                </a:solidFill>
              </a:rPr>
              <a:t>sam-berns</a:t>
            </a:r>
            <a:r>
              <a:rPr lang="en-US" sz="1100" dirty="0">
                <a:solidFill>
                  <a:srgbClr val="0070C0"/>
                </a:solidFill>
              </a:rPr>
              <a:t>/</a:t>
            </a:r>
          </a:p>
        </p:txBody>
      </p:sp>
      <p:sp>
        <p:nvSpPr>
          <p:cNvPr id="10" name="TextBox 9"/>
          <p:cNvSpPr txBox="1"/>
          <p:nvPr/>
        </p:nvSpPr>
        <p:spPr>
          <a:xfrm>
            <a:off x="1676400" y="2514601"/>
            <a:ext cx="3352800" cy="1508105"/>
          </a:xfrm>
          <a:prstGeom prst="rect">
            <a:avLst/>
          </a:prstGeom>
          <a:noFill/>
        </p:spPr>
        <p:txBody>
          <a:bodyPr wrap="square" rtlCol="0">
            <a:spAutoFit/>
          </a:bodyPr>
          <a:lstStyle/>
          <a:p>
            <a:pPr>
              <a:buFont typeface="Arial" charset="0"/>
              <a:buChar char="•"/>
            </a:pPr>
            <a:r>
              <a:rPr lang="en-US" dirty="0"/>
              <a:t>     </a:t>
            </a:r>
            <a:r>
              <a:rPr lang="en-US" sz="2000" b="1" dirty="0" err="1"/>
              <a:t>Lamin</a:t>
            </a:r>
            <a:r>
              <a:rPr lang="en-US" sz="2000" b="1" dirty="0"/>
              <a:t> A/C (LMNA)</a:t>
            </a:r>
          </a:p>
          <a:p>
            <a:pPr marL="742950" lvl="1" indent="-285750">
              <a:buFont typeface="Arial" panose="020B0604020202020204" pitchFamily="34" charset="0"/>
              <a:buChar char="•"/>
            </a:pPr>
            <a:r>
              <a:rPr lang="en-US" b="1" dirty="0"/>
              <a:t>Progeria (HGPS)</a:t>
            </a:r>
          </a:p>
          <a:p>
            <a:pPr marL="742950" lvl="1" indent="-285750">
              <a:buFont typeface="Arial" charset="0"/>
              <a:buChar char="•"/>
            </a:pPr>
            <a:r>
              <a:rPr lang="en-US" b="1" dirty="0"/>
              <a:t>Skeletal muscle disease </a:t>
            </a:r>
          </a:p>
          <a:p>
            <a:pPr marL="742950" lvl="1" indent="-285750">
              <a:buFont typeface="Arial" charset="0"/>
              <a:buChar char="•"/>
            </a:pPr>
            <a:r>
              <a:rPr lang="en-US" b="1" dirty="0"/>
              <a:t>Heart diseases</a:t>
            </a:r>
            <a:endParaRPr lang="en-US" b="1" dirty="0">
              <a:solidFill>
                <a:srgbClr val="FF0000"/>
              </a:solidFill>
            </a:endParaRPr>
          </a:p>
        </p:txBody>
      </p:sp>
      <p:grpSp>
        <p:nvGrpSpPr>
          <p:cNvPr id="16" name="Group 15"/>
          <p:cNvGrpSpPr/>
          <p:nvPr/>
        </p:nvGrpSpPr>
        <p:grpSpPr>
          <a:xfrm>
            <a:off x="5410202" y="1676400"/>
            <a:ext cx="2895599" cy="2057400"/>
            <a:chOff x="685800" y="4310011"/>
            <a:chExt cx="3583026" cy="2534278"/>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40854"/>
            <a:stretch/>
          </p:blipFill>
          <p:spPr>
            <a:xfrm>
              <a:off x="685800" y="4310011"/>
              <a:ext cx="1847850" cy="252018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2225" y="4320545"/>
              <a:ext cx="1706601" cy="2523744"/>
            </a:xfrm>
            <a:prstGeom prst="rect">
              <a:avLst/>
            </a:prstGeom>
          </p:spPr>
        </p:pic>
      </p:grpSp>
      <p:pic>
        <p:nvPicPr>
          <p:cNvPr id="13" name="Content Placeholder 4" descr="nuclear lamina.png"/>
          <p:cNvPicPr>
            <a:picLocks noChangeAspect="1"/>
          </p:cNvPicPr>
          <p:nvPr/>
        </p:nvPicPr>
        <p:blipFill rotWithShape="1">
          <a:blip r:embed="rId7" cstate="hqprint">
            <a:extLst>
              <a:ext uri="{28A0092B-C50C-407E-A947-70E740481C1C}">
                <a14:useLocalDpi xmlns:a14="http://schemas.microsoft.com/office/drawing/2010/main" val="0"/>
              </a:ext>
            </a:extLst>
          </a:blip>
          <a:srcRect l="-652" t="-112" r="-3820"/>
          <a:stretch/>
        </p:blipFill>
        <p:spPr bwMode="auto">
          <a:xfrm>
            <a:off x="8001000" y="3962400"/>
            <a:ext cx="2786412" cy="2842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1685924" y="4338698"/>
            <a:ext cx="6467476" cy="2062103"/>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Lamin</a:t>
            </a:r>
            <a:endParaRPr lang="en-US" sz="2000" b="1" dirty="0"/>
          </a:p>
          <a:p>
            <a:pPr marL="742950" lvl="1" indent="-285750" algn="just">
              <a:buFont typeface="Arial" panose="020B0604020202020204" pitchFamily="34" charset="0"/>
              <a:buChar char="•"/>
            </a:pPr>
            <a:r>
              <a:rPr lang="en-US" b="1" dirty="0"/>
              <a:t>Mammalian </a:t>
            </a:r>
            <a:r>
              <a:rPr lang="en-US" b="1" dirty="0" err="1"/>
              <a:t>Lamin</a:t>
            </a:r>
            <a:r>
              <a:rPr lang="en-US" b="1" dirty="0"/>
              <a:t> consists of A, C and B(B1, B2) </a:t>
            </a:r>
          </a:p>
          <a:p>
            <a:pPr marL="742950" lvl="1" indent="-285750" algn="just">
              <a:buFont typeface="Arial" panose="020B0604020202020204" pitchFamily="34" charset="0"/>
              <a:buChar char="•"/>
            </a:pPr>
            <a:r>
              <a:rPr lang="en-US" b="1" dirty="0"/>
              <a:t>Forming the inner layer of the nuclear </a:t>
            </a:r>
          </a:p>
          <a:p>
            <a:pPr algn="just"/>
            <a:r>
              <a:rPr lang="en-US" b="1" dirty="0"/>
              <a:t>            which stabilizes envelope structure of the nucleus</a:t>
            </a:r>
          </a:p>
          <a:p>
            <a:pPr marL="742950" lvl="1" indent="-285750" algn="just">
              <a:buFont typeface="Arial" panose="020B0604020202020204" pitchFamily="34" charset="0"/>
              <a:buChar char="•"/>
            </a:pPr>
            <a:r>
              <a:rPr lang="en-US" b="1" dirty="0"/>
              <a:t>Mutation can effect the other protein structures out and inside of the nucleus</a:t>
            </a:r>
          </a:p>
          <a:p>
            <a:pPr algn="just"/>
            <a:endParaRPr lang="en-US" b="1" dirty="0"/>
          </a:p>
        </p:txBody>
      </p:sp>
      <p:sp>
        <p:nvSpPr>
          <p:cNvPr id="17" name="TextBox 16"/>
          <p:cNvSpPr txBox="1"/>
          <p:nvPr/>
        </p:nvSpPr>
        <p:spPr>
          <a:xfrm>
            <a:off x="5181601" y="6596390"/>
            <a:ext cx="3642265" cy="261610"/>
          </a:xfrm>
          <a:prstGeom prst="rect">
            <a:avLst/>
          </a:prstGeom>
          <a:noFill/>
        </p:spPr>
        <p:txBody>
          <a:bodyPr wrap="square" rtlCol="0">
            <a:spAutoFit/>
          </a:bodyPr>
          <a:lstStyle/>
          <a:p>
            <a:r>
              <a:rPr lang="en-US" sz="1100" dirty="0">
                <a:solidFill>
                  <a:srgbClr val="0070C0"/>
                </a:solidFill>
              </a:rPr>
              <a:t>http://www.design4evolution.net/7-evolution-of-cells</a:t>
            </a:r>
          </a:p>
        </p:txBody>
      </p:sp>
    </p:spTree>
    <p:extLst>
      <p:ext uri="{BB962C8B-B14F-4D97-AF65-F5344CB8AC3E}">
        <p14:creationId xmlns:p14="http://schemas.microsoft.com/office/powerpoint/2010/main" val="1212817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305800" cy="914400"/>
          </a:xfrm>
        </p:spPr>
        <p:txBody>
          <a:bodyPr/>
          <a:lstStyle/>
          <a:p>
            <a:r>
              <a:rPr lang="en-US" dirty="0" err="1"/>
              <a:t>Lamin</a:t>
            </a:r>
            <a:r>
              <a:rPr lang="en-US" dirty="0"/>
              <a:t> A/C and Nuclear Shape</a:t>
            </a:r>
          </a:p>
        </p:txBody>
      </p:sp>
      <p:sp>
        <p:nvSpPr>
          <p:cNvPr id="3" name="Content Placeholder 2"/>
          <p:cNvSpPr>
            <a:spLocks noGrp="1"/>
          </p:cNvSpPr>
          <p:nvPr>
            <p:ph idx="1"/>
          </p:nvPr>
        </p:nvSpPr>
        <p:spPr>
          <a:xfrm>
            <a:off x="1676401" y="838200"/>
            <a:ext cx="8915400" cy="1291061"/>
          </a:xfrm>
        </p:spPr>
        <p:txBody>
          <a:bodyPr/>
          <a:lstStyle/>
          <a:p>
            <a:r>
              <a:rPr lang="en-US" sz="1600" dirty="0"/>
              <a:t>Variations in the </a:t>
            </a:r>
            <a:r>
              <a:rPr lang="en-US" sz="1600" dirty="0" err="1"/>
              <a:t>lamin</a:t>
            </a:r>
            <a:r>
              <a:rPr lang="en-US" sz="1600" dirty="0"/>
              <a:t> can result in nuclei structural defect</a:t>
            </a:r>
          </a:p>
          <a:p>
            <a:r>
              <a:rPr lang="en-US" sz="1600" dirty="0"/>
              <a:t>Nuclei shape changes are reflected in the </a:t>
            </a:r>
            <a:r>
              <a:rPr lang="en-US" sz="1600" dirty="0" err="1"/>
              <a:t>blebbing</a:t>
            </a:r>
            <a:r>
              <a:rPr lang="en-US" sz="1600" dirty="0"/>
              <a:t> of the nuclear membrane</a:t>
            </a:r>
          </a:p>
          <a:p>
            <a:r>
              <a:rPr lang="en-US" sz="1600" dirty="0"/>
              <a:t>Not only is </a:t>
            </a:r>
            <a:r>
              <a:rPr lang="en-US" sz="1600" dirty="0" err="1"/>
              <a:t>Lamin</a:t>
            </a:r>
            <a:r>
              <a:rPr lang="en-US" sz="1600" dirty="0"/>
              <a:t> A/C suspected in regulating gene expression by interacting  with chromatin, but the shape of the nuclei is suspected to affect gene expression</a:t>
            </a:r>
          </a:p>
        </p:txBody>
      </p:sp>
      <p:grpSp>
        <p:nvGrpSpPr>
          <p:cNvPr id="23" name="Group 22"/>
          <p:cNvGrpSpPr/>
          <p:nvPr/>
        </p:nvGrpSpPr>
        <p:grpSpPr>
          <a:xfrm>
            <a:off x="1905001" y="2198220"/>
            <a:ext cx="2263307" cy="3639385"/>
            <a:chOff x="1186437" y="2859526"/>
            <a:chExt cx="1224738" cy="2703074"/>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1820" t="35555" r="67638" b="54955"/>
            <a:stretch/>
          </p:blipFill>
          <p:spPr>
            <a:xfrm>
              <a:off x="1186437" y="2859526"/>
              <a:ext cx="1143000" cy="133147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48896"/>
            <a:stretch/>
          </p:blipFill>
          <p:spPr>
            <a:xfrm>
              <a:off x="1186437" y="4242217"/>
              <a:ext cx="1224738" cy="1320383"/>
            </a:xfrm>
            <a:prstGeom prst="rect">
              <a:avLst/>
            </a:prstGeom>
          </p:spPr>
        </p:pic>
      </p:grpSp>
      <p:sp>
        <p:nvSpPr>
          <p:cNvPr id="11" name="TextBox 10"/>
          <p:cNvSpPr txBox="1"/>
          <p:nvPr/>
        </p:nvSpPr>
        <p:spPr>
          <a:xfrm>
            <a:off x="6553200" y="6687980"/>
            <a:ext cx="5029200" cy="246221"/>
          </a:xfrm>
          <a:prstGeom prst="rect">
            <a:avLst/>
          </a:prstGeom>
          <a:noFill/>
        </p:spPr>
        <p:txBody>
          <a:bodyPr wrap="square" rtlCol="0">
            <a:spAutoFit/>
          </a:bodyPr>
          <a:lstStyle/>
          <a:p>
            <a:r>
              <a:rPr lang="en-US" sz="1000" dirty="0">
                <a:solidFill>
                  <a:srgbClr val="00B0F0"/>
                </a:solidFill>
              </a:rPr>
              <a:t>http://</a:t>
            </a:r>
            <a:r>
              <a:rPr lang="en-US" sz="1000" dirty="0" err="1">
                <a:solidFill>
                  <a:srgbClr val="00B0F0"/>
                </a:solidFill>
              </a:rPr>
              <a:t>www.imetum.tum.de</a:t>
            </a:r>
            <a:r>
              <a:rPr lang="en-US" sz="1000" dirty="0">
                <a:solidFill>
                  <a:srgbClr val="00B0F0"/>
                </a:solidFill>
              </a:rPr>
              <a:t>/</a:t>
            </a:r>
            <a:r>
              <a:rPr lang="en-US" sz="1000" dirty="0" err="1">
                <a:solidFill>
                  <a:srgbClr val="00B0F0"/>
                </a:solidFill>
              </a:rPr>
              <a:t>en</a:t>
            </a:r>
            <a:r>
              <a:rPr lang="en-US" sz="1000" dirty="0">
                <a:solidFill>
                  <a:srgbClr val="00B0F0"/>
                </a:solidFill>
              </a:rPr>
              <a:t>/research-groups/epigenetics/epigenetics/</a:t>
            </a:r>
          </a:p>
        </p:txBody>
      </p:sp>
      <p:grpSp>
        <p:nvGrpSpPr>
          <p:cNvPr id="17" name="Group 16"/>
          <p:cNvGrpSpPr/>
          <p:nvPr/>
        </p:nvGrpSpPr>
        <p:grpSpPr>
          <a:xfrm>
            <a:off x="1295400" y="5867398"/>
            <a:ext cx="9753600" cy="841862"/>
            <a:chOff x="781050" y="5320163"/>
            <a:chExt cx="5448300" cy="990600"/>
          </a:xfrm>
        </p:grpSpPr>
        <p:sp>
          <p:nvSpPr>
            <p:cNvPr id="15" name="TextBox 14"/>
            <p:cNvSpPr txBox="1"/>
            <p:nvPr/>
          </p:nvSpPr>
          <p:spPr>
            <a:xfrm>
              <a:off x="781050" y="5611165"/>
              <a:ext cx="5448300" cy="470800"/>
            </a:xfrm>
            <a:prstGeom prst="rect">
              <a:avLst/>
            </a:prstGeom>
            <a:noFill/>
          </p:spPr>
          <p:txBody>
            <a:bodyPr wrap="square" rtlCol="0">
              <a:spAutoFit/>
            </a:bodyPr>
            <a:lstStyle/>
            <a:p>
              <a:pPr algn="ctr"/>
              <a:r>
                <a:rPr lang="en-US" sz="2000" b="1" dirty="0"/>
                <a:t>What is the correlation between cell structure and gene profile?</a:t>
              </a:r>
            </a:p>
          </p:txBody>
        </p:sp>
        <p:sp>
          <p:nvSpPr>
            <p:cNvPr id="16" name="Rounded Rectangle 15"/>
            <p:cNvSpPr/>
            <p:nvPr/>
          </p:nvSpPr>
          <p:spPr>
            <a:xfrm>
              <a:off x="1143000" y="5320163"/>
              <a:ext cx="4724400" cy="990600"/>
            </a:xfrm>
            <a:prstGeom prst="roundRect">
              <a:avLst/>
            </a:prstGeom>
            <a:solidFill>
              <a:srgbClr val="EEAA32">
                <a:alpha val="30000"/>
              </a:srgbClr>
            </a:solidFill>
            <a:ln>
              <a:solidFill>
                <a:srgbClr val="E38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rot="16200000">
            <a:off x="3083612" y="3545791"/>
            <a:ext cx="2290339" cy="380359"/>
          </a:xfrm>
          <a:prstGeom prst="rect">
            <a:avLst/>
          </a:prstGeom>
          <a:noFill/>
        </p:spPr>
        <p:txBody>
          <a:bodyPr wrap="square" rtlCol="0">
            <a:spAutoFit/>
          </a:bodyPr>
          <a:lstStyle/>
          <a:p>
            <a:r>
              <a:rPr lang="en-US" b="1" dirty="0"/>
              <a:t>Defective nuclei</a:t>
            </a:r>
          </a:p>
        </p:txBody>
      </p:sp>
      <p:grpSp>
        <p:nvGrpSpPr>
          <p:cNvPr id="28" name="Group 27"/>
          <p:cNvGrpSpPr/>
          <p:nvPr/>
        </p:nvGrpSpPr>
        <p:grpSpPr>
          <a:xfrm>
            <a:off x="4413712" y="2209800"/>
            <a:ext cx="6330489" cy="3640854"/>
            <a:chOff x="3352799" y="2089833"/>
            <a:chExt cx="5971506" cy="3245476"/>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2006" t="54968" r="67167" b="35556"/>
            <a:stretch/>
          </p:blipFill>
          <p:spPr>
            <a:xfrm>
              <a:off x="4886988" y="3734358"/>
              <a:ext cx="1451564" cy="1599642"/>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1329" t="45556" r="67844" b="44923"/>
            <a:stretch/>
          </p:blipFill>
          <p:spPr>
            <a:xfrm>
              <a:off x="3377940" y="3754198"/>
              <a:ext cx="1451564" cy="1579802"/>
            </a:xfrm>
            <a:prstGeom prst="rect">
              <a:avLst/>
            </a:prstGeom>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2588" t="35294" r="21154" b="54656"/>
            <a:stretch/>
          </p:blipFill>
          <p:spPr>
            <a:xfrm>
              <a:off x="3352799" y="2089833"/>
              <a:ext cx="5971506" cy="1633310"/>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50353" t="-1780" r="1" b="1"/>
            <a:stretch/>
          </p:blipFill>
          <p:spPr>
            <a:xfrm>
              <a:off x="7748424" y="3750591"/>
              <a:ext cx="1392631" cy="1584718"/>
            </a:xfrm>
            <a:prstGeom prst="rect">
              <a:avLst/>
            </a:prstGeom>
          </p:spPr>
        </p:pic>
        <p:sp>
          <p:nvSpPr>
            <p:cNvPr id="24" name="TextBox 23"/>
            <p:cNvSpPr txBox="1"/>
            <p:nvPr/>
          </p:nvSpPr>
          <p:spPr>
            <a:xfrm>
              <a:off x="6400800" y="4001869"/>
              <a:ext cx="1323446" cy="576143"/>
            </a:xfrm>
            <a:prstGeom prst="rect">
              <a:avLst/>
            </a:prstGeom>
            <a:noFill/>
          </p:spPr>
          <p:txBody>
            <a:bodyPr wrap="square" rtlCol="0">
              <a:spAutoFit/>
            </a:bodyPr>
            <a:lstStyle/>
            <a:p>
              <a:r>
                <a:rPr lang="en-US" b="1">
                  <a:solidFill>
                    <a:srgbClr val="00B050"/>
                  </a:solidFill>
                </a:rPr>
                <a:t>Progeria </a:t>
              </a:r>
            </a:p>
            <a:p>
              <a:r>
                <a:rPr lang="en-US" b="1" dirty="0">
                  <a:solidFill>
                    <a:srgbClr val="00B050"/>
                  </a:solidFill>
                </a:rPr>
                <a:t>nucleus</a:t>
              </a:r>
            </a:p>
          </p:txBody>
        </p:sp>
      </p:grpSp>
      <p:sp>
        <p:nvSpPr>
          <p:cNvPr id="29" name="Striped Right Arrow 28"/>
          <p:cNvSpPr/>
          <p:nvPr/>
        </p:nvSpPr>
        <p:spPr>
          <a:xfrm rot="1804887">
            <a:off x="8610600" y="4910386"/>
            <a:ext cx="513552" cy="347415"/>
          </a:xfrm>
          <a:prstGeom prst="strip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203850" y="3301352"/>
            <a:ext cx="3009634" cy="369332"/>
          </a:xfrm>
          <a:prstGeom prst="rect">
            <a:avLst/>
          </a:prstGeom>
          <a:noFill/>
        </p:spPr>
        <p:txBody>
          <a:bodyPr wrap="square" rtlCol="0">
            <a:spAutoFit/>
          </a:bodyPr>
          <a:lstStyle/>
          <a:p>
            <a:r>
              <a:rPr lang="en-US" b="1" dirty="0"/>
              <a:t> Normal nuclei</a:t>
            </a:r>
          </a:p>
        </p:txBody>
      </p:sp>
    </p:spTree>
    <p:extLst>
      <p:ext uri="{BB962C8B-B14F-4D97-AF65-F5344CB8AC3E}">
        <p14:creationId xmlns:p14="http://schemas.microsoft.com/office/powerpoint/2010/main" val="1954923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305800" cy="914400"/>
          </a:xfrm>
        </p:spPr>
        <p:txBody>
          <a:bodyPr/>
          <a:lstStyle/>
          <a:p>
            <a:r>
              <a:rPr lang="en-US" dirty="0"/>
              <a:t>Patient Specific Fibroblasts</a:t>
            </a:r>
          </a:p>
        </p:txBody>
      </p:sp>
      <p:sp>
        <p:nvSpPr>
          <p:cNvPr id="27" name="TextBox 26"/>
          <p:cNvSpPr txBox="1"/>
          <p:nvPr/>
        </p:nvSpPr>
        <p:spPr>
          <a:xfrm>
            <a:off x="2076636" y="5600802"/>
            <a:ext cx="8057965" cy="707886"/>
          </a:xfrm>
          <a:prstGeom prst="rect">
            <a:avLst/>
          </a:prstGeom>
          <a:noFill/>
        </p:spPr>
        <p:txBody>
          <a:bodyPr wrap="square" rtlCol="0">
            <a:spAutoFit/>
          </a:bodyPr>
          <a:lstStyle/>
          <a:p>
            <a:pPr algn="ctr"/>
            <a:r>
              <a:rPr lang="en-US" sz="2000" b="1" dirty="0"/>
              <a:t>How do we explore structural and functional differences among these cell lines in vitro?</a:t>
            </a:r>
          </a:p>
        </p:txBody>
      </p:sp>
      <p:sp>
        <p:nvSpPr>
          <p:cNvPr id="28" name="Rounded Rectangle 27"/>
          <p:cNvSpPr/>
          <p:nvPr/>
        </p:nvSpPr>
        <p:spPr>
          <a:xfrm>
            <a:off x="1973770" y="5535645"/>
            <a:ext cx="8389430" cy="838200"/>
          </a:xfrm>
          <a:prstGeom prst="roundRect">
            <a:avLst/>
          </a:prstGeom>
          <a:solidFill>
            <a:srgbClr val="EEAA32">
              <a:alpha val="30000"/>
            </a:srgbClr>
          </a:solidFill>
          <a:ln>
            <a:solidFill>
              <a:srgbClr val="E38A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3766" t="25399" r="19925" b="35964"/>
          <a:stretch/>
        </p:blipFill>
        <p:spPr>
          <a:xfrm>
            <a:off x="1668971" y="914400"/>
            <a:ext cx="8999029" cy="1799806"/>
          </a:xfrm>
          <a:prstGeom prst="rect">
            <a:avLst/>
          </a:prstGeom>
        </p:spPr>
      </p:pic>
      <p:sp>
        <p:nvSpPr>
          <p:cNvPr id="24" name="TextBox 23"/>
          <p:cNvSpPr txBox="1"/>
          <p:nvPr/>
        </p:nvSpPr>
        <p:spPr>
          <a:xfrm>
            <a:off x="1668970" y="2594253"/>
            <a:ext cx="6705600" cy="2831544"/>
          </a:xfrm>
          <a:prstGeom prst="rect">
            <a:avLst/>
          </a:prstGeom>
          <a:noFill/>
        </p:spPr>
        <p:txBody>
          <a:bodyPr wrap="square" rtlCol="0">
            <a:spAutoFit/>
          </a:bodyPr>
          <a:lstStyle/>
          <a:p>
            <a:pPr marL="342900" indent="-342900">
              <a:buFont typeface="Wingdings" charset="2"/>
              <a:buChar char="§"/>
            </a:pPr>
            <a:r>
              <a:rPr lang="en-US" sz="2000" b="1" dirty="0"/>
              <a:t>Patients and their siblings volunteered for a skin punch procedure </a:t>
            </a:r>
          </a:p>
          <a:p>
            <a:pPr marL="342900" indent="-342900">
              <a:buFont typeface="Wingdings" charset="2"/>
              <a:buChar char="§"/>
            </a:pPr>
            <a:r>
              <a:rPr lang="en-US" sz="2000" b="1" dirty="0"/>
              <a:t>Our collaborator cultured fibroblasts from those skin samples</a:t>
            </a:r>
          </a:p>
          <a:p>
            <a:pPr marL="342900" indent="-342900">
              <a:buFont typeface="Wingdings" charset="2"/>
              <a:buChar char="§"/>
            </a:pPr>
            <a:r>
              <a:rPr lang="en-US" sz="2000" b="1" dirty="0"/>
              <a:t>There are over 25 cell lines in this project </a:t>
            </a:r>
          </a:p>
          <a:p>
            <a:pPr marL="342900" indent="-342900">
              <a:buFont typeface="Wingdings" charset="2"/>
              <a:buChar char="§"/>
            </a:pPr>
            <a:r>
              <a:rPr lang="en-US" sz="2000" b="1" dirty="0"/>
              <a:t>Evaluate the mutations affect on</a:t>
            </a:r>
            <a:r>
              <a:rPr lang="en-US" sz="2400" b="1" dirty="0"/>
              <a:t>:</a:t>
            </a:r>
          </a:p>
          <a:p>
            <a:pPr marL="742950" lvl="1" indent="-285750">
              <a:buFont typeface="Arial" charset="0"/>
              <a:buChar char="•"/>
            </a:pPr>
            <a:r>
              <a:rPr lang="en-US" b="1" dirty="0"/>
              <a:t>Nuclear shape</a:t>
            </a:r>
          </a:p>
          <a:p>
            <a:pPr marL="742950" lvl="1" indent="-285750">
              <a:buFont typeface="Arial" charset="0"/>
              <a:buChar char="•"/>
            </a:pPr>
            <a:r>
              <a:rPr lang="en-US" b="1" dirty="0"/>
              <a:t>Nuclear defectiveness </a:t>
            </a:r>
          </a:p>
          <a:p>
            <a:pPr marL="742950" lvl="1" indent="-285750">
              <a:buFont typeface="Arial" charset="0"/>
              <a:buChar char="•"/>
            </a:pPr>
            <a:r>
              <a:rPr lang="en-US" b="1" dirty="0"/>
              <a:t>Cell`s ability to organize in response to ECM cues</a:t>
            </a:r>
          </a:p>
        </p:txBody>
      </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t="77836" r="83247"/>
          <a:stretch/>
        </p:blipFill>
        <p:spPr>
          <a:xfrm>
            <a:off x="8191501" y="2867224"/>
            <a:ext cx="2476498" cy="1294164"/>
          </a:xfrm>
          <a:prstGeom prst="rect">
            <a:avLst/>
          </a:prstGeom>
        </p:spPr>
      </p:pic>
    </p:spTree>
    <p:extLst>
      <p:ext uri="{BB962C8B-B14F-4D97-AF65-F5344CB8AC3E}">
        <p14:creationId xmlns:p14="http://schemas.microsoft.com/office/powerpoint/2010/main" val="20543609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0" y="0"/>
            <a:ext cx="8305800" cy="914400"/>
          </a:xfrm>
        </p:spPr>
        <p:txBody>
          <a:bodyPr/>
          <a:lstStyle/>
          <a:p>
            <a:r>
              <a:rPr lang="en-US" altLang="en-US" sz="2250" dirty="0"/>
              <a:t>Quantifying </a:t>
            </a:r>
            <a:r>
              <a:rPr lang="en-US" altLang="en-US" sz="2250" dirty="0" err="1"/>
              <a:t>Orientational</a:t>
            </a:r>
            <a:r>
              <a:rPr lang="en-US" altLang="en-US" sz="2250" dirty="0"/>
              <a:t> Order Parameter (OOP)</a:t>
            </a:r>
          </a:p>
        </p:txBody>
      </p:sp>
      <p:sp>
        <p:nvSpPr>
          <p:cNvPr id="11268" name="Rectangle 3"/>
          <p:cNvSpPr>
            <a:spLocks noGrp="1" noChangeArrowheads="1"/>
          </p:cNvSpPr>
          <p:nvPr>
            <p:ph type="body" idx="1"/>
          </p:nvPr>
        </p:nvSpPr>
        <p:spPr>
          <a:xfrm>
            <a:off x="1692184" y="2133600"/>
            <a:ext cx="6355027" cy="838200"/>
          </a:xfrm>
        </p:spPr>
        <p:txBody>
          <a:bodyPr/>
          <a:lstStyle/>
          <a:p>
            <a:pPr>
              <a:lnSpc>
                <a:spcPct val="80000"/>
              </a:lnSpc>
              <a:spcBef>
                <a:spcPct val="30000"/>
              </a:spcBef>
            </a:pPr>
            <a:r>
              <a:rPr lang="en-US" altLang="en-US" sz="1700" dirty="0" err="1"/>
              <a:t>Microcontact</a:t>
            </a:r>
            <a:r>
              <a:rPr lang="en-US" altLang="en-US" sz="1700" dirty="0"/>
              <a:t> printing allows us to create a custom pattern of ECM instead of an isotropic one</a:t>
            </a:r>
          </a:p>
        </p:txBody>
      </p:sp>
      <p:pic>
        <p:nvPicPr>
          <p:cNvPr id="11269" name="Picture 4" descr="Microcontact_Prin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940180"/>
            <a:ext cx="5867400" cy="105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E:\Research\GlobalLocal\Parquet\Lines_FN_2014_04_21_FOV3.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9372600" y="1279758"/>
            <a:ext cx="1234842" cy="123484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Research\GlobalLocal\Parquet\Iso_FN_2014_02_20_W3_ISO4x.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7210" y="1265410"/>
            <a:ext cx="1249190" cy="12491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7"/>
          <p:cNvSpPr txBox="1">
            <a:spLocks noChangeArrowheads="1"/>
          </p:cNvSpPr>
          <p:nvPr/>
        </p:nvSpPr>
        <p:spPr bwMode="auto">
          <a:xfrm>
            <a:off x="8060908" y="914400"/>
            <a:ext cx="11592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dirty="0"/>
              <a:t>Isotropic</a:t>
            </a:r>
          </a:p>
        </p:txBody>
      </p:sp>
      <p:sp>
        <p:nvSpPr>
          <p:cNvPr id="12" name="Text Box 7"/>
          <p:cNvSpPr txBox="1">
            <a:spLocks noChangeArrowheads="1"/>
          </p:cNvSpPr>
          <p:nvPr/>
        </p:nvSpPr>
        <p:spPr bwMode="auto">
          <a:xfrm>
            <a:off x="9237669" y="914400"/>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b="1" dirty="0"/>
              <a:t>Anisotropic</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8800" y="2743201"/>
            <a:ext cx="3124200" cy="1634197"/>
          </a:xfrm>
          <a:prstGeom prst="rect">
            <a:avLst/>
          </a:prstGeom>
        </p:spPr>
      </p:pic>
      <p:sp>
        <p:nvSpPr>
          <p:cNvPr id="17" name="Line 12"/>
          <p:cNvSpPr>
            <a:spLocks noChangeShapeType="1"/>
          </p:cNvSpPr>
          <p:nvPr/>
        </p:nvSpPr>
        <p:spPr bwMode="auto">
          <a:xfrm flipV="1">
            <a:off x="5334000" y="3581400"/>
            <a:ext cx="1020082" cy="1904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2"/>
          <p:cNvGrpSpPr/>
          <p:nvPr/>
        </p:nvGrpSpPr>
        <p:grpSpPr>
          <a:xfrm>
            <a:off x="1616188" y="4410210"/>
            <a:ext cx="9051813" cy="2447790"/>
            <a:chOff x="228600" y="4836525"/>
            <a:chExt cx="7381984" cy="1996235"/>
          </a:xfrm>
        </p:grpSpPr>
        <p:pic>
          <p:nvPicPr>
            <p:cNvPr id="20" name="Content Placeholder 5" descr="SyntheticOOP_MainFigure1.jpg"/>
            <p:cNvPicPr>
              <a:picLocks noChangeAspect="1"/>
            </p:cNvPicPr>
            <p:nvPr/>
          </p:nvPicPr>
          <p:blipFill rotWithShape="1">
            <a:blip r:embed="rId7">
              <a:extLst>
                <a:ext uri="{28A0092B-C50C-407E-A947-70E740481C1C}">
                  <a14:useLocalDpi xmlns:a14="http://schemas.microsoft.com/office/drawing/2010/main" val="0"/>
                </a:ext>
              </a:extLst>
            </a:blip>
            <a:srcRect l="-385" t="49764" r="77765" b="2521"/>
            <a:stretch/>
          </p:blipFill>
          <p:spPr bwMode="auto">
            <a:xfrm>
              <a:off x="3876574" y="4866800"/>
              <a:ext cx="1838426" cy="196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28600" y="4836525"/>
              <a:ext cx="7381984" cy="1965960"/>
              <a:chOff x="161816" y="4836525"/>
              <a:chExt cx="7381984" cy="1965960"/>
            </a:xfrm>
          </p:grpSpPr>
          <p:pic>
            <p:nvPicPr>
              <p:cNvPr id="18" name="Content Placeholder 5" descr="SyntheticOOP_MainFigure1.jpg"/>
              <p:cNvPicPr>
                <a:picLocks noChangeAspect="1"/>
              </p:cNvPicPr>
              <p:nvPr/>
            </p:nvPicPr>
            <p:blipFill rotWithShape="1">
              <a:blip r:embed="rId7">
                <a:extLst>
                  <a:ext uri="{28A0092B-C50C-407E-A947-70E740481C1C}">
                    <a14:useLocalDpi xmlns:a14="http://schemas.microsoft.com/office/drawing/2010/main" val="0"/>
                  </a:ext>
                </a:extLst>
              </a:blip>
              <a:srcRect r="77476" b="52185"/>
              <a:stretch/>
            </p:blipFill>
            <p:spPr bwMode="auto">
              <a:xfrm>
                <a:off x="161816" y="4836525"/>
                <a:ext cx="1826860" cy="196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Content Placeholder 5" descr="SyntheticOOP_MainFigure1.jpg"/>
              <p:cNvPicPr>
                <a:picLocks noChangeAspect="1"/>
              </p:cNvPicPr>
              <p:nvPr/>
            </p:nvPicPr>
            <p:blipFill rotWithShape="1">
              <a:blip r:embed="rId7">
                <a:extLst>
                  <a:ext uri="{28A0092B-C50C-407E-A947-70E740481C1C}">
                    <a14:useLocalDpi xmlns:a14="http://schemas.microsoft.com/office/drawing/2010/main" val="0"/>
                  </a:ext>
                </a:extLst>
              </a:blip>
              <a:srcRect l="48759" t="50427" r="28849" b="3509"/>
              <a:stretch/>
            </p:blipFill>
            <p:spPr bwMode="auto">
              <a:xfrm>
                <a:off x="5658700" y="4866800"/>
                <a:ext cx="1885100" cy="193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Content Placeholder 5" descr="SyntheticOOP_MainFigure1.jpg"/>
              <p:cNvPicPr>
                <a:picLocks noChangeAspect="1"/>
              </p:cNvPicPr>
              <p:nvPr/>
            </p:nvPicPr>
            <p:blipFill rotWithShape="1">
              <a:blip r:embed="rId7">
                <a:extLst>
                  <a:ext uri="{28A0092B-C50C-407E-A947-70E740481C1C}">
                    <a14:useLocalDpi xmlns:a14="http://schemas.microsoft.com/office/drawing/2010/main" val="0"/>
                  </a:ext>
                </a:extLst>
              </a:blip>
              <a:srcRect l="48916" r="29236" b="52746"/>
              <a:stretch/>
            </p:blipFill>
            <p:spPr bwMode="auto">
              <a:xfrm>
                <a:off x="1988676" y="4836525"/>
                <a:ext cx="1828800" cy="196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6" name="Picture 2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72814" y="2565770"/>
            <a:ext cx="2968300" cy="193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28800" y="4648200"/>
            <a:ext cx="1066800" cy="338554"/>
          </a:xfrm>
          <a:prstGeom prst="rect">
            <a:avLst/>
          </a:prstGeom>
          <a:noFill/>
        </p:spPr>
        <p:txBody>
          <a:bodyPr wrap="square" rtlCol="0">
            <a:spAutoFit/>
          </a:bodyPr>
          <a:lstStyle/>
          <a:p>
            <a:r>
              <a:rPr lang="en-US" sz="1600" b="1" dirty="0"/>
              <a:t>OOP=1</a:t>
            </a:r>
          </a:p>
        </p:txBody>
      </p:sp>
      <p:sp>
        <p:nvSpPr>
          <p:cNvPr id="22" name="TextBox 21"/>
          <p:cNvSpPr txBox="1"/>
          <p:nvPr/>
        </p:nvSpPr>
        <p:spPr>
          <a:xfrm>
            <a:off x="9601200" y="4462046"/>
            <a:ext cx="1066800" cy="338554"/>
          </a:xfrm>
          <a:prstGeom prst="rect">
            <a:avLst/>
          </a:prstGeom>
          <a:noFill/>
        </p:spPr>
        <p:txBody>
          <a:bodyPr wrap="square" rtlCol="0">
            <a:spAutoFit/>
          </a:bodyPr>
          <a:lstStyle/>
          <a:p>
            <a:r>
              <a:rPr lang="en-US" sz="1600" b="1" dirty="0"/>
              <a:t>OOP=0</a:t>
            </a:r>
          </a:p>
        </p:txBody>
      </p:sp>
      <p:sp>
        <p:nvSpPr>
          <p:cNvPr id="23" name="TextBox 23"/>
          <p:cNvSpPr txBox="1">
            <a:spLocks noChangeArrowheads="1"/>
          </p:cNvSpPr>
          <p:nvPr/>
        </p:nvSpPr>
        <p:spPr bwMode="auto">
          <a:xfrm>
            <a:off x="8686800" y="2819401"/>
            <a:ext cx="20140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000" b="1">
                <a:solidFill>
                  <a:schemeClr val="tx1"/>
                </a:solidFill>
                <a:latin typeface="Arial" charset="0"/>
              </a:defRPr>
            </a:lvl1pPr>
            <a:lvl2pPr marL="742950" indent="-285750" eaLnBrk="0" hangingPunct="0">
              <a:spcBef>
                <a:spcPct val="20000"/>
              </a:spcBef>
              <a:buChar char="–"/>
              <a:defRPr b="1">
                <a:solidFill>
                  <a:schemeClr val="tx1"/>
                </a:solidFill>
                <a:latin typeface="Arial" charset="0"/>
              </a:defRPr>
            </a:lvl2pPr>
            <a:lvl3pPr marL="1143000" indent="-228600" eaLnBrk="0" hangingPunct="0">
              <a:spcBef>
                <a:spcPct val="20000"/>
              </a:spcBef>
              <a:buChar char="•"/>
              <a:defRPr sz="1600" b="1">
                <a:solidFill>
                  <a:schemeClr val="tx1"/>
                </a:solidFill>
                <a:latin typeface="Arial" charset="0"/>
              </a:defRPr>
            </a:lvl3pPr>
            <a:lvl4pPr marL="1600200" indent="-228600" eaLnBrk="0" hangingPunct="0">
              <a:spcBef>
                <a:spcPct val="20000"/>
              </a:spcBef>
              <a:buChar char="–"/>
              <a:defRPr sz="1400" b="1">
                <a:solidFill>
                  <a:schemeClr val="tx1"/>
                </a:solidFill>
                <a:latin typeface="Arial" charset="0"/>
              </a:defRPr>
            </a:lvl4pPr>
            <a:lvl5pPr marL="2057400" indent="-228600" eaLnBrk="0" hangingPunct="0">
              <a:spcBef>
                <a:spcPct val="20000"/>
              </a:spcBef>
              <a:buChar char="»"/>
              <a:defRPr sz="1200" b="1">
                <a:solidFill>
                  <a:schemeClr val="tx1"/>
                </a:solidFill>
                <a:latin typeface="Arial" charset="0"/>
              </a:defRPr>
            </a:lvl5pPr>
            <a:lvl6pPr marL="2514600" indent="-228600" eaLnBrk="0" fontAlgn="base" hangingPunct="0">
              <a:spcBef>
                <a:spcPct val="20000"/>
              </a:spcBef>
              <a:spcAft>
                <a:spcPct val="0"/>
              </a:spcAft>
              <a:buChar char="»"/>
              <a:defRPr sz="1200" b="1">
                <a:solidFill>
                  <a:schemeClr val="tx1"/>
                </a:solidFill>
                <a:latin typeface="Arial" charset="0"/>
              </a:defRPr>
            </a:lvl6pPr>
            <a:lvl7pPr marL="2971800" indent="-228600" eaLnBrk="0" fontAlgn="base" hangingPunct="0">
              <a:spcBef>
                <a:spcPct val="20000"/>
              </a:spcBef>
              <a:spcAft>
                <a:spcPct val="0"/>
              </a:spcAft>
              <a:buChar char="»"/>
              <a:defRPr sz="1200" b="1">
                <a:solidFill>
                  <a:schemeClr val="tx1"/>
                </a:solidFill>
                <a:latin typeface="Arial" charset="0"/>
              </a:defRPr>
            </a:lvl7pPr>
            <a:lvl8pPr marL="3429000" indent="-228600" eaLnBrk="0" fontAlgn="base" hangingPunct="0">
              <a:spcBef>
                <a:spcPct val="20000"/>
              </a:spcBef>
              <a:spcAft>
                <a:spcPct val="0"/>
              </a:spcAft>
              <a:buChar char="»"/>
              <a:defRPr sz="1200" b="1">
                <a:solidFill>
                  <a:schemeClr val="tx1"/>
                </a:solidFill>
                <a:latin typeface="Arial" charset="0"/>
              </a:defRPr>
            </a:lvl8pPr>
            <a:lvl9pPr marL="3886200" indent="-228600" eaLnBrk="0" fontAlgn="base" hangingPunct="0">
              <a:spcBef>
                <a:spcPct val="20000"/>
              </a:spcBef>
              <a:spcAft>
                <a:spcPct val="0"/>
              </a:spcAft>
              <a:buChar char="»"/>
              <a:defRPr sz="1200" b="1">
                <a:solidFill>
                  <a:schemeClr val="tx1"/>
                </a:solidFill>
                <a:latin typeface="Arial" charset="0"/>
              </a:defRPr>
            </a:lvl9pPr>
          </a:lstStyle>
          <a:p>
            <a:pPr algn="ctr" eaLnBrk="1" hangingPunct="1">
              <a:spcBef>
                <a:spcPct val="0"/>
              </a:spcBef>
              <a:buFontTx/>
              <a:buNone/>
            </a:pPr>
            <a:r>
              <a:rPr lang="en-US" altLang="en-US" sz="1600" dirty="0"/>
              <a:t>Histogram of</a:t>
            </a:r>
          </a:p>
          <a:p>
            <a:pPr algn="ctr" eaLnBrk="1" hangingPunct="1">
              <a:spcBef>
                <a:spcPct val="0"/>
              </a:spcBef>
              <a:buFontTx/>
              <a:buNone/>
            </a:pPr>
            <a:r>
              <a:rPr lang="en-US" altLang="en-US" sz="1600" dirty="0"/>
              <a:t>Orientation Angles</a:t>
            </a:r>
          </a:p>
        </p:txBody>
      </p:sp>
    </p:spTree>
    <p:extLst>
      <p:ext uri="{BB962C8B-B14F-4D97-AF65-F5344CB8AC3E}">
        <p14:creationId xmlns:p14="http://schemas.microsoft.com/office/powerpoint/2010/main" val="6573213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853375"/>
            <a:ext cx="8763000" cy="6004625"/>
          </a:xfrm>
          <a:prstGeom prst="rect">
            <a:avLst/>
          </a:prstGeom>
        </p:spPr>
      </p:pic>
      <p:sp>
        <p:nvSpPr>
          <p:cNvPr id="2" name="Title 1"/>
          <p:cNvSpPr>
            <a:spLocks noGrp="1"/>
          </p:cNvSpPr>
          <p:nvPr>
            <p:ph type="title"/>
          </p:nvPr>
        </p:nvSpPr>
        <p:spPr/>
        <p:txBody>
          <a:bodyPr/>
          <a:lstStyle/>
          <a:p>
            <a:r>
              <a:rPr lang="en-US" dirty="0"/>
              <a:t>Quantitative Comparison</a:t>
            </a:r>
          </a:p>
        </p:txBody>
      </p:sp>
      <p:sp>
        <p:nvSpPr>
          <p:cNvPr id="3" name="Content Placeholder 2"/>
          <p:cNvSpPr>
            <a:spLocks noGrp="1"/>
          </p:cNvSpPr>
          <p:nvPr>
            <p:ph idx="1"/>
          </p:nvPr>
        </p:nvSpPr>
        <p:spPr>
          <a:xfrm>
            <a:off x="5486400" y="3733800"/>
            <a:ext cx="5029200" cy="3048000"/>
          </a:xfrm>
        </p:spPr>
        <p:txBody>
          <a:bodyPr>
            <a:normAutofit fontScale="92500" lnSpcReduction="20000"/>
          </a:bodyPr>
          <a:lstStyle/>
          <a:p>
            <a:r>
              <a:rPr lang="en-US" dirty="0"/>
              <a:t>Intuitive metrics allow us to notice curious differences between the cell-lines, and to pose new hypothesis</a:t>
            </a:r>
          </a:p>
          <a:p>
            <a:pPr>
              <a:spcBef>
                <a:spcPts val="2400"/>
              </a:spcBef>
            </a:pPr>
            <a:r>
              <a:rPr lang="en-US" dirty="0"/>
              <a:t>This data is consistent with the patients exhibiting only heart disease symptoms, but raises interesting questions about implications</a:t>
            </a:r>
          </a:p>
        </p:txBody>
      </p:sp>
      <p:sp>
        <p:nvSpPr>
          <p:cNvPr id="5" name="TextBox 4"/>
          <p:cNvSpPr txBox="1"/>
          <p:nvPr/>
        </p:nvSpPr>
        <p:spPr>
          <a:xfrm>
            <a:off x="7086601" y="6477000"/>
            <a:ext cx="3581400" cy="369332"/>
          </a:xfrm>
          <a:prstGeom prst="rect">
            <a:avLst/>
          </a:prstGeom>
          <a:noFill/>
        </p:spPr>
        <p:txBody>
          <a:bodyPr wrap="square" rtlCol="0">
            <a:spAutoFit/>
          </a:bodyPr>
          <a:lstStyle/>
          <a:p>
            <a:r>
              <a:rPr lang="en-US" dirty="0">
                <a:solidFill>
                  <a:srgbClr val="00B0F0"/>
                </a:solidFill>
              </a:rPr>
              <a:t>Core et al, ( in preparation)</a:t>
            </a:r>
          </a:p>
        </p:txBody>
      </p:sp>
    </p:spTree>
    <p:extLst>
      <p:ext uri="{BB962C8B-B14F-4D97-AF65-F5344CB8AC3E}">
        <p14:creationId xmlns:p14="http://schemas.microsoft.com/office/powerpoint/2010/main" val="853582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2800" dirty="0"/>
              <a:t>Mechanical Model of nuclear lamina</a:t>
            </a:r>
            <a:endParaRPr lang="en-US" sz="2800"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407646" y="1371601"/>
            <a:ext cx="3069354" cy="121610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600201" y="3251803"/>
            <a:ext cx="5465333" cy="224000"/>
          </a:xfrm>
          <a:prstGeom prst="rect">
            <a:avLst/>
          </a:prstGeom>
        </p:spPr>
      </p:pic>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677069" y="3605560"/>
            <a:ext cx="5333333" cy="2572000"/>
          </a:xfrm>
          <a:prstGeom prst="rect">
            <a:avLst/>
          </a:prstGeom>
        </p:spPr>
      </p:pic>
      <p:sp>
        <p:nvSpPr>
          <p:cNvPr id="11" name="TextBox 10"/>
          <p:cNvSpPr txBox="1"/>
          <p:nvPr/>
        </p:nvSpPr>
        <p:spPr>
          <a:xfrm>
            <a:off x="1752600" y="838201"/>
            <a:ext cx="2650084" cy="430887"/>
          </a:xfrm>
          <a:prstGeom prst="rect">
            <a:avLst/>
          </a:prstGeom>
          <a:noFill/>
        </p:spPr>
        <p:txBody>
          <a:bodyPr wrap="none" rtlCol="0">
            <a:spAutoFit/>
          </a:bodyPr>
          <a:lstStyle/>
          <a:p>
            <a:r>
              <a:rPr lang="en-CA" sz="2200" b="1" dirty="0"/>
              <a:t>Assembly kinetics</a:t>
            </a:r>
            <a:endParaRPr lang="en-US" sz="2200" b="1" dirty="0"/>
          </a:p>
        </p:txBody>
      </p:sp>
      <p:sp>
        <p:nvSpPr>
          <p:cNvPr id="12" name="TextBox 11"/>
          <p:cNvSpPr txBox="1"/>
          <p:nvPr/>
        </p:nvSpPr>
        <p:spPr>
          <a:xfrm>
            <a:off x="1752601" y="2691161"/>
            <a:ext cx="1630575" cy="430887"/>
          </a:xfrm>
          <a:prstGeom prst="rect">
            <a:avLst/>
          </a:prstGeom>
          <a:noFill/>
        </p:spPr>
        <p:txBody>
          <a:bodyPr wrap="none" rtlCol="0">
            <a:spAutoFit/>
          </a:bodyPr>
          <a:lstStyle/>
          <a:p>
            <a:r>
              <a:rPr lang="en-CA" sz="2200" b="1" dirty="0"/>
              <a:t>Mechanics</a:t>
            </a:r>
            <a:endParaRPr lang="en-US" sz="2200" b="1" dirty="0"/>
          </a:p>
        </p:txBody>
      </p:sp>
      <p:sp>
        <p:nvSpPr>
          <p:cNvPr id="16" name="TextBox 15"/>
          <p:cNvSpPr txBox="1"/>
          <p:nvPr/>
        </p:nvSpPr>
        <p:spPr>
          <a:xfrm>
            <a:off x="7010400" y="4442192"/>
            <a:ext cx="4038600" cy="369332"/>
          </a:xfrm>
          <a:prstGeom prst="rect">
            <a:avLst/>
          </a:prstGeom>
          <a:noFill/>
        </p:spPr>
        <p:txBody>
          <a:bodyPr wrap="square" rtlCol="0">
            <a:spAutoFit/>
          </a:bodyPr>
          <a:lstStyle/>
          <a:p>
            <a:r>
              <a:rPr lang="en-CA" dirty="0">
                <a:solidFill>
                  <a:srgbClr val="1302EE"/>
                </a:solidFill>
                <a:sym typeface="Wingdings" panose="05000000000000000000" pitchFamily="2" charset="2"/>
              </a:rPr>
              <a:t></a:t>
            </a:r>
            <a:r>
              <a:rPr lang="en-CA" dirty="0">
                <a:sym typeface="Wingdings" panose="05000000000000000000" pitchFamily="2" charset="2"/>
              </a:rPr>
              <a:t> Hydrostatic pressure of nucleus</a:t>
            </a:r>
            <a:endParaRPr lang="en-US" dirty="0"/>
          </a:p>
        </p:txBody>
      </p:sp>
      <p:sp>
        <p:nvSpPr>
          <p:cNvPr id="17" name="TextBox 16"/>
          <p:cNvSpPr txBox="1"/>
          <p:nvPr/>
        </p:nvSpPr>
        <p:spPr>
          <a:xfrm>
            <a:off x="7010400" y="3793475"/>
            <a:ext cx="4038600" cy="369332"/>
          </a:xfrm>
          <a:prstGeom prst="rect">
            <a:avLst/>
          </a:prstGeom>
          <a:noFill/>
        </p:spPr>
        <p:txBody>
          <a:bodyPr wrap="square" rtlCol="0">
            <a:spAutoFit/>
          </a:bodyPr>
          <a:lstStyle/>
          <a:p>
            <a:r>
              <a:rPr lang="en-CA" dirty="0">
                <a:solidFill>
                  <a:srgbClr val="1302EE"/>
                </a:solidFill>
                <a:sym typeface="Wingdings" panose="05000000000000000000" pitchFamily="2" charset="2"/>
              </a:rPr>
              <a:t></a:t>
            </a:r>
            <a:r>
              <a:rPr lang="en-CA" dirty="0">
                <a:sym typeface="Wingdings" panose="05000000000000000000" pitchFamily="2" charset="2"/>
              </a:rPr>
              <a:t> Surface tension of lamina</a:t>
            </a:r>
            <a:endParaRPr lang="en-US" dirty="0"/>
          </a:p>
        </p:txBody>
      </p:sp>
      <p:sp>
        <p:nvSpPr>
          <p:cNvPr id="18" name="TextBox 17"/>
          <p:cNvSpPr txBox="1"/>
          <p:nvPr/>
        </p:nvSpPr>
        <p:spPr>
          <a:xfrm>
            <a:off x="7010400" y="5130314"/>
            <a:ext cx="4038600" cy="646331"/>
          </a:xfrm>
          <a:prstGeom prst="rect">
            <a:avLst/>
          </a:prstGeom>
          <a:noFill/>
        </p:spPr>
        <p:txBody>
          <a:bodyPr wrap="square" rtlCol="0">
            <a:spAutoFit/>
          </a:bodyPr>
          <a:lstStyle/>
          <a:p>
            <a:r>
              <a:rPr lang="en-CA" dirty="0">
                <a:solidFill>
                  <a:srgbClr val="1302EE"/>
                </a:solidFill>
                <a:sym typeface="Wingdings" panose="05000000000000000000" pitchFamily="2" charset="2"/>
              </a:rPr>
              <a:t> </a:t>
            </a:r>
            <a:r>
              <a:rPr lang="en-CA" dirty="0">
                <a:sym typeface="Wingdings" panose="05000000000000000000" pitchFamily="2" charset="2"/>
              </a:rPr>
              <a:t>Bending resistance due to</a:t>
            </a:r>
          </a:p>
          <a:p>
            <a:r>
              <a:rPr lang="en-CA" dirty="0">
                <a:sym typeface="Wingdings" panose="05000000000000000000" pitchFamily="2" charset="2"/>
              </a:rPr>
              <a:t>      </a:t>
            </a:r>
            <a:r>
              <a:rPr lang="en-CA" dirty="0" err="1">
                <a:sym typeface="Wingdings" panose="05000000000000000000" pitchFamily="2" charset="2"/>
              </a:rPr>
              <a:t>lamin-lamin</a:t>
            </a:r>
            <a:r>
              <a:rPr lang="en-CA" dirty="0">
                <a:sym typeface="Wingdings" panose="05000000000000000000" pitchFamily="2" charset="2"/>
              </a:rPr>
              <a:t> crosslinks</a:t>
            </a:r>
            <a:endParaRPr lang="en-US" dirty="0"/>
          </a:p>
        </p:txBody>
      </p:sp>
      <p:sp>
        <p:nvSpPr>
          <p:cNvPr id="19" name="TextBox 18"/>
          <p:cNvSpPr txBox="1"/>
          <p:nvPr/>
        </p:nvSpPr>
        <p:spPr>
          <a:xfrm>
            <a:off x="6995160" y="5862001"/>
            <a:ext cx="4038600" cy="369332"/>
          </a:xfrm>
          <a:prstGeom prst="rect">
            <a:avLst/>
          </a:prstGeom>
          <a:noFill/>
        </p:spPr>
        <p:txBody>
          <a:bodyPr wrap="square" rtlCol="0">
            <a:spAutoFit/>
          </a:bodyPr>
          <a:lstStyle/>
          <a:p>
            <a:r>
              <a:rPr lang="en-CA" dirty="0">
                <a:solidFill>
                  <a:srgbClr val="1302EE"/>
                </a:solidFill>
                <a:sym typeface="Wingdings" panose="05000000000000000000" pitchFamily="2" charset="2"/>
              </a:rPr>
              <a:t></a:t>
            </a:r>
            <a:r>
              <a:rPr lang="en-CA" dirty="0">
                <a:sym typeface="Wingdings" panose="05000000000000000000" pitchFamily="2" charset="2"/>
              </a:rPr>
              <a:t> Cytoskeletal force</a:t>
            </a:r>
            <a:endParaRPr lang="en-US" dirty="0"/>
          </a:p>
        </p:txBody>
      </p:sp>
      <p:sp>
        <p:nvSpPr>
          <p:cNvPr id="33" name="Rectangle: Rounded Corners 32"/>
          <p:cNvSpPr/>
          <p:nvPr/>
        </p:nvSpPr>
        <p:spPr>
          <a:xfrm>
            <a:off x="3276600" y="3710041"/>
            <a:ext cx="2057400" cy="419492"/>
          </a:xfrm>
          <a:prstGeom prst="roundRect">
            <a:avLst/>
          </a:prstGeom>
          <a:noFill/>
          <a:ln>
            <a:solidFill>
              <a:srgbClr val="130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2743200" y="4367561"/>
            <a:ext cx="304800" cy="382409"/>
          </a:xfrm>
          <a:prstGeom prst="roundRect">
            <a:avLst/>
          </a:prstGeom>
          <a:noFill/>
          <a:ln>
            <a:solidFill>
              <a:srgbClr val="130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p:cNvSpPr/>
          <p:nvPr/>
        </p:nvSpPr>
        <p:spPr>
          <a:xfrm>
            <a:off x="3352800" y="5053360"/>
            <a:ext cx="2209800" cy="381000"/>
          </a:xfrm>
          <a:prstGeom prst="roundRect">
            <a:avLst/>
          </a:prstGeom>
          <a:noFill/>
          <a:ln>
            <a:solidFill>
              <a:srgbClr val="130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p:cNvSpPr/>
          <p:nvPr/>
        </p:nvSpPr>
        <p:spPr>
          <a:xfrm>
            <a:off x="3502844" y="5739160"/>
            <a:ext cx="1145357" cy="360178"/>
          </a:xfrm>
          <a:prstGeom prst="roundRect">
            <a:avLst/>
          </a:prstGeom>
          <a:noFill/>
          <a:ln>
            <a:solidFill>
              <a:srgbClr val="130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319865" y="6231334"/>
            <a:ext cx="1977333" cy="626667"/>
          </a:xfrm>
          <a:prstGeom prst="rect">
            <a:avLst/>
          </a:prstGeom>
        </p:spPr>
      </p:pic>
      <p:sp>
        <p:nvSpPr>
          <p:cNvPr id="2" name="TextBox 1"/>
          <p:cNvSpPr txBox="1"/>
          <p:nvPr/>
        </p:nvSpPr>
        <p:spPr>
          <a:xfrm>
            <a:off x="1677068" y="1459468"/>
            <a:ext cx="1400574" cy="369332"/>
          </a:xfrm>
          <a:prstGeom prst="rect">
            <a:avLst/>
          </a:prstGeom>
          <a:noFill/>
        </p:spPr>
        <p:txBody>
          <a:bodyPr wrap="square" rtlCol="0">
            <a:spAutoFit/>
          </a:bodyPr>
          <a:lstStyle/>
          <a:p>
            <a:r>
              <a:rPr lang="en-CA" dirty="0" err="1"/>
              <a:t>Lamin</a:t>
            </a:r>
            <a:r>
              <a:rPr lang="en-CA" dirty="0"/>
              <a:t> A/C</a:t>
            </a:r>
            <a:endParaRPr lang="en-US" dirty="0"/>
          </a:p>
        </p:txBody>
      </p:sp>
      <p:sp>
        <p:nvSpPr>
          <p:cNvPr id="20" name="TextBox 19"/>
          <p:cNvSpPr txBox="1"/>
          <p:nvPr/>
        </p:nvSpPr>
        <p:spPr>
          <a:xfrm>
            <a:off x="1677068" y="2069068"/>
            <a:ext cx="1400574" cy="369332"/>
          </a:xfrm>
          <a:prstGeom prst="rect">
            <a:avLst/>
          </a:prstGeom>
          <a:noFill/>
        </p:spPr>
        <p:txBody>
          <a:bodyPr wrap="square" rtlCol="0">
            <a:spAutoFit/>
          </a:bodyPr>
          <a:lstStyle/>
          <a:p>
            <a:r>
              <a:rPr lang="en-CA" dirty="0" err="1"/>
              <a:t>Lamin</a:t>
            </a:r>
            <a:r>
              <a:rPr lang="en-CA" dirty="0"/>
              <a:t> B</a:t>
            </a:r>
            <a:endParaRPr lang="en-US" dirty="0"/>
          </a:p>
        </p:txBody>
      </p:sp>
      <p:sp>
        <p:nvSpPr>
          <p:cNvPr id="7" name="TextBox 6"/>
          <p:cNvSpPr txBox="1"/>
          <p:nvPr/>
        </p:nvSpPr>
        <p:spPr>
          <a:xfrm>
            <a:off x="6553200" y="6334023"/>
            <a:ext cx="4114800" cy="400110"/>
          </a:xfrm>
          <a:prstGeom prst="rect">
            <a:avLst/>
          </a:prstGeom>
          <a:noFill/>
          <a:ln w="19050">
            <a:solidFill>
              <a:schemeClr val="tx2"/>
            </a:solidFill>
          </a:ln>
        </p:spPr>
        <p:txBody>
          <a:bodyPr wrap="square" rtlCol="0">
            <a:spAutoFit/>
          </a:bodyPr>
          <a:lstStyle/>
          <a:p>
            <a:r>
              <a:rPr lang="en-CA" sz="2000" b="1" dirty="0"/>
              <a:t>These parameters are unknown</a:t>
            </a:r>
            <a:endParaRPr lang="en-US" sz="2000" b="1" dirty="0"/>
          </a:p>
        </p:txBody>
      </p:sp>
      <p:pic>
        <p:nvPicPr>
          <p:cNvPr id="9" name="sample">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169368" y="1117945"/>
            <a:ext cx="3453565" cy="2590174"/>
          </a:xfrm>
          <a:prstGeom prst="rect">
            <a:avLst/>
          </a:prstGeom>
        </p:spPr>
      </p:pic>
    </p:spTree>
    <p:extLst>
      <p:ext uri="{BB962C8B-B14F-4D97-AF65-F5344CB8AC3E}">
        <p14:creationId xmlns:p14="http://schemas.microsoft.com/office/powerpoint/2010/main" val="114429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hold" display="0">
                  <p:stCondLst>
                    <p:cond delay="indefinite"/>
                  </p:stCondLst>
                </p:cTn>
                <p:tgtEl>
                  <p:spTgt spid="9"/>
                </p:tgtEl>
              </p:cMediaNode>
            </p:video>
            <p:seq concurrent="1" nextAc="seek">
              <p:cTn id="30" restart="whenNotActive" fill="hold" evtFilter="cancelBubble" nodeType="interactiveSeq">
                <p:stCondLst>
                  <p:cond evt="onClick" delay="0">
                    <p:tgtEl>
                      <p:spTgt spid="9"/>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9"/>
                                        </p:tgtEl>
                                      </p:cBhvr>
                                    </p:cmd>
                                  </p:childTnLst>
                                </p:cTn>
                              </p:par>
                            </p:childTnLst>
                          </p:cTn>
                        </p:par>
                      </p:childTnLst>
                    </p:cTn>
                  </p:par>
                </p:childTnLst>
              </p:cTn>
              <p:nextCondLst>
                <p:cond evt="onClick" delay="0">
                  <p:tgtEl>
                    <p:spTgt spid="9"/>
                  </p:tgtEl>
                </p:cond>
              </p:nextCondLst>
            </p:seq>
          </p:childTnLst>
        </p:cTn>
      </p:par>
    </p:tnLst>
    <p:bldLst>
      <p:bldP spid="16" grpId="0"/>
      <p:bldP spid="17" grpId="0"/>
      <p:bldP spid="18" grpId="0"/>
      <p:bldP spid="19" grpId="0"/>
      <p:bldP spid="33" grpId="0" animBg="1"/>
      <p:bldP spid="34" grpId="0" animBg="1"/>
      <p:bldP spid="35" grpId="0" animBg="1"/>
      <p:bldP spid="3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851"/>
            <a:ext cx="12192000" cy="1325563"/>
          </a:xfrm>
        </p:spPr>
        <p:txBody>
          <a:bodyPr>
            <a:normAutofit fontScale="90000"/>
          </a:bodyPr>
          <a:lstStyle/>
          <a:p>
            <a:pPr algn="ctr"/>
            <a:r>
              <a:rPr lang="en-US" dirty="0" smtClean="0"/>
              <a:t>Cellular blebs are spherical </a:t>
            </a:r>
            <a:r>
              <a:rPr lang="en-US" dirty="0"/>
              <a:t>pressure-drive cellular </a:t>
            </a:r>
            <a:r>
              <a:rPr lang="en-US" dirty="0" smtClean="0"/>
              <a:t>protrusions</a:t>
            </a:r>
            <a:r>
              <a:rPr lang="en-US" dirty="0"/>
              <a:t/>
            </a:r>
            <a:br>
              <a:rPr lang="en-US" dirty="0"/>
            </a:b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9526" y="2099926"/>
            <a:ext cx="6232947" cy="3897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53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2400" dirty="0"/>
              <a:t>Model can be tuned using experimental data</a:t>
            </a:r>
            <a:endParaRPr lang="en-US" sz="2400" dirty="0"/>
          </a:p>
        </p:txBody>
      </p:sp>
      <p:sp>
        <p:nvSpPr>
          <p:cNvPr id="2" name="TextBox 1"/>
          <p:cNvSpPr txBox="1"/>
          <p:nvPr/>
        </p:nvSpPr>
        <p:spPr>
          <a:xfrm>
            <a:off x="7543800" y="2264182"/>
            <a:ext cx="3733800" cy="3831818"/>
          </a:xfrm>
          <a:prstGeom prst="rect">
            <a:avLst/>
          </a:prstGeom>
          <a:noFill/>
        </p:spPr>
        <p:txBody>
          <a:bodyPr wrap="square" rtlCol="0">
            <a:spAutoFit/>
          </a:bodyPr>
          <a:lstStyle/>
          <a:p>
            <a:r>
              <a:rPr lang="en-CA" sz="2300" b="1" dirty="0"/>
              <a:t>Cellular Aspect Ratio</a:t>
            </a:r>
          </a:p>
          <a:p>
            <a:endParaRPr lang="en-CA" sz="2300" b="1" dirty="0"/>
          </a:p>
          <a:p>
            <a:r>
              <a:rPr lang="en-CA" sz="2300" b="1" dirty="0"/>
              <a:t>F-actin OOP</a:t>
            </a:r>
          </a:p>
          <a:p>
            <a:endParaRPr lang="en-CA" sz="2300" b="1" dirty="0"/>
          </a:p>
          <a:p>
            <a:r>
              <a:rPr lang="en-CA" sz="2300" b="1" dirty="0"/>
              <a:t>Nuclear Eccentricity</a:t>
            </a:r>
          </a:p>
          <a:p>
            <a:endParaRPr lang="en-CA" sz="2300" b="1" dirty="0"/>
          </a:p>
          <a:p>
            <a:r>
              <a:rPr lang="en-CA" sz="2300" b="1" dirty="0"/>
              <a:t>Nuclear Area</a:t>
            </a:r>
          </a:p>
          <a:p>
            <a:endParaRPr lang="en-CA" sz="2300" b="1" dirty="0"/>
          </a:p>
          <a:p>
            <a:r>
              <a:rPr lang="en-CA" sz="2300" b="1" dirty="0"/>
              <a:t>Nuclear Perimeter</a:t>
            </a:r>
          </a:p>
          <a:p>
            <a:endParaRPr lang="en-CA" dirty="0"/>
          </a:p>
          <a:p>
            <a:endParaRPr lang="en-US" dirty="0"/>
          </a:p>
        </p:txBody>
      </p:sp>
      <p:sp>
        <p:nvSpPr>
          <p:cNvPr id="5" name="Left Brace 4"/>
          <p:cNvSpPr/>
          <p:nvPr/>
        </p:nvSpPr>
        <p:spPr>
          <a:xfrm>
            <a:off x="6896100" y="1905000"/>
            <a:ext cx="1181100" cy="3962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632" y="1664149"/>
            <a:ext cx="5147046" cy="4355651"/>
          </a:xfrm>
          <a:prstGeom prst="rect">
            <a:avLst/>
          </a:prstGeom>
        </p:spPr>
      </p:pic>
      <p:sp>
        <p:nvSpPr>
          <p:cNvPr id="10" name="TextBox 9"/>
          <p:cNvSpPr txBox="1"/>
          <p:nvPr/>
        </p:nvSpPr>
        <p:spPr>
          <a:xfrm>
            <a:off x="5867401" y="3581400"/>
            <a:ext cx="715587" cy="338554"/>
          </a:xfrm>
          <a:prstGeom prst="rect">
            <a:avLst/>
          </a:prstGeom>
          <a:noFill/>
        </p:spPr>
        <p:txBody>
          <a:bodyPr wrap="square" rtlCol="0">
            <a:spAutoFit/>
          </a:bodyPr>
          <a:lstStyle/>
          <a:p>
            <a:r>
              <a:rPr lang="en-US" sz="1600" b="1" dirty="0">
                <a:solidFill>
                  <a:schemeClr val="bg1"/>
                </a:solidFill>
              </a:rPr>
              <a:t>20µm</a:t>
            </a:r>
          </a:p>
        </p:txBody>
      </p:sp>
      <p:sp>
        <p:nvSpPr>
          <p:cNvPr id="11" name="Rectangle 10"/>
          <p:cNvSpPr/>
          <p:nvPr/>
        </p:nvSpPr>
        <p:spPr>
          <a:xfrm>
            <a:off x="3352801" y="6617150"/>
            <a:ext cx="7342779" cy="276999"/>
          </a:xfrm>
          <a:prstGeom prst="rect">
            <a:avLst/>
          </a:prstGeom>
        </p:spPr>
        <p:txBody>
          <a:bodyPr wrap="none">
            <a:spAutoFit/>
          </a:bodyPr>
          <a:lstStyle/>
          <a:p>
            <a:r>
              <a:rPr lang="en-US" sz="1200" dirty="0">
                <a:solidFill>
                  <a:srgbClr val="1302EE"/>
                </a:solidFill>
              </a:rPr>
              <a:t>Drew et al. (2016) Multiscale Characterization of Engineered Cardiac Tissue Architecture. J Biomed Eng.</a:t>
            </a:r>
          </a:p>
        </p:txBody>
      </p:sp>
    </p:spTree>
    <p:extLst>
      <p:ext uri="{BB962C8B-B14F-4D97-AF65-F5344CB8AC3E}">
        <p14:creationId xmlns:p14="http://schemas.microsoft.com/office/powerpoint/2010/main" val="1516259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4419600" y="4495800"/>
            <a:ext cx="1577247" cy="762000"/>
          </a:xfrm>
          <a:prstGeom prst="roundRect">
            <a:avLst/>
          </a:prstGeom>
          <a:solidFill>
            <a:srgbClr val="FFFF99">
              <a:alpha val="98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9144000" y="6051518"/>
            <a:ext cx="1543640" cy="806482"/>
          </a:xfrm>
          <a:prstGeom prst="roundRect">
            <a:avLst/>
          </a:prstGeom>
          <a:solidFill>
            <a:srgbClr val="FFFF99"/>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7543800" y="5222025"/>
            <a:ext cx="1600200" cy="829493"/>
          </a:xfrm>
          <a:prstGeom prst="roundRect">
            <a:avLst/>
          </a:prstGeom>
          <a:solidFill>
            <a:srgbClr val="FFFF99"/>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438400" y="0"/>
            <a:ext cx="7010400" cy="914400"/>
          </a:xfrm>
        </p:spPr>
        <p:txBody>
          <a:bodyPr/>
          <a:lstStyle/>
          <a:p>
            <a:r>
              <a:rPr lang="en-CA" sz="2400" dirty="0"/>
              <a:t>Features in the data we can try to match</a:t>
            </a:r>
            <a:endParaRPr lang="en-US" sz="2400" dirty="0"/>
          </a:p>
        </p:txBody>
      </p:sp>
      <p:sp>
        <p:nvSpPr>
          <p:cNvPr id="2" name="TextBox 1"/>
          <p:cNvSpPr txBox="1"/>
          <p:nvPr/>
        </p:nvSpPr>
        <p:spPr>
          <a:xfrm>
            <a:off x="5562600" y="1362670"/>
            <a:ext cx="4953000" cy="923330"/>
          </a:xfrm>
          <a:prstGeom prst="rect">
            <a:avLst/>
          </a:prstGeom>
          <a:noFill/>
        </p:spPr>
        <p:txBody>
          <a:bodyPr wrap="square" rtlCol="0">
            <a:spAutoFit/>
          </a:bodyPr>
          <a:lstStyle/>
          <a:p>
            <a:r>
              <a:rPr lang="en-CA" b="1" dirty="0"/>
              <a:t>Diagonal: </a:t>
            </a:r>
            <a:r>
              <a:rPr lang="en-CA" dirty="0"/>
              <a:t>Distributions of variables </a:t>
            </a:r>
          </a:p>
          <a:p>
            <a:endParaRPr lang="en-CA" dirty="0"/>
          </a:p>
          <a:p>
            <a:r>
              <a:rPr lang="en-CA" b="1" dirty="0"/>
              <a:t>Off diagonal</a:t>
            </a:r>
            <a:r>
              <a:rPr lang="en-CA" dirty="0"/>
              <a:t>: Correlations between variables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966052"/>
            <a:ext cx="2462033" cy="131994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6953" y="2590755"/>
            <a:ext cx="9144000" cy="4257307"/>
          </a:xfrm>
          <a:prstGeom prst="rect">
            <a:avLst/>
          </a:prstGeom>
        </p:spPr>
      </p:pic>
    </p:spTree>
    <p:extLst>
      <p:ext uri="{BB962C8B-B14F-4D97-AF65-F5344CB8AC3E}">
        <p14:creationId xmlns:p14="http://schemas.microsoft.com/office/powerpoint/2010/main" val="172925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2400" dirty="0"/>
              <a:t>Matching area and perimeter histograms</a:t>
            </a:r>
            <a:endParaRPr lang="en-US" sz="24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1" y="1823274"/>
            <a:ext cx="5715000" cy="4958527"/>
          </a:xfrm>
          <a:prstGeom prst="rect">
            <a:avLst/>
          </a:prstGeom>
        </p:spPr>
      </p:pic>
      <p:sp>
        <p:nvSpPr>
          <p:cNvPr id="5" name="TextBox 4"/>
          <p:cNvSpPr txBox="1"/>
          <p:nvPr/>
        </p:nvSpPr>
        <p:spPr>
          <a:xfrm>
            <a:off x="1524000" y="2426732"/>
            <a:ext cx="3200400" cy="707886"/>
          </a:xfrm>
          <a:prstGeom prst="rect">
            <a:avLst/>
          </a:prstGeom>
          <a:noFill/>
        </p:spPr>
        <p:txBody>
          <a:bodyPr wrap="square" rtlCol="0">
            <a:spAutoFit/>
          </a:bodyPr>
          <a:lstStyle/>
          <a:p>
            <a:r>
              <a:rPr lang="en-CA" sz="2000" b="1" dirty="0"/>
              <a:t>Experimental </a:t>
            </a:r>
            <a:r>
              <a:rPr lang="en-CA" sz="2000" dirty="0"/>
              <a:t>data for cells with Aspect Ratio =1</a:t>
            </a:r>
            <a:endParaRPr lang="en-US" sz="2000" dirty="0"/>
          </a:p>
        </p:txBody>
      </p:sp>
      <p:sp>
        <p:nvSpPr>
          <p:cNvPr id="8" name="TextBox 7"/>
          <p:cNvSpPr txBox="1"/>
          <p:nvPr/>
        </p:nvSpPr>
        <p:spPr>
          <a:xfrm>
            <a:off x="1524000" y="5029200"/>
            <a:ext cx="3200400" cy="400110"/>
          </a:xfrm>
          <a:prstGeom prst="rect">
            <a:avLst/>
          </a:prstGeom>
          <a:noFill/>
        </p:spPr>
        <p:txBody>
          <a:bodyPr wrap="square" rtlCol="0">
            <a:spAutoFit/>
          </a:bodyPr>
          <a:lstStyle/>
          <a:p>
            <a:r>
              <a:rPr lang="en-CA" sz="2000" b="1" dirty="0"/>
              <a:t>Simulated</a:t>
            </a:r>
            <a:r>
              <a:rPr lang="en-CA" sz="2000" dirty="0"/>
              <a:t> data </a:t>
            </a:r>
            <a:endParaRPr lang="en-US" sz="2000" dirty="0"/>
          </a:p>
        </p:txBody>
      </p:sp>
      <p:sp>
        <p:nvSpPr>
          <p:cNvPr id="6" name="TextBox 5"/>
          <p:cNvSpPr txBox="1"/>
          <p:nvPr/>
        </p:nvSpPr>
        <p:spPr>
          <a:xfrm>
            <a:off x="4953000" y="914400"/>
            <a:ext cx="2667000" cy="923330"/>
          </a:xfrm>
          <a:prstGeom prst="rect">
            <a:avLst/>
          </a:prstGeom>
          <a:noFill/>
        </p:spPr>
        <p:txBody>
          <a:bodyPr wrap="square" rtlCol="0">
            <a:spAutoFit/>
          </a:bodyPr>
          <a:lstStyle/>
          <a:p>
            <a:r>
              <a:rPr lang="en-US" dirty="0"/>
              <a:t>Ratio of surface tension to hydrostatic nuclear pressure</a:t>
            </a:r>
          </a:p>
        </p:txBody>
      </p:sp>
      <p:sp>
        <p:nvSpPr>
          <p:cNvPr id="9" name="TextBox 8"/>
          <p:cNvSpPr txBox="1"/>
          <p:nvPr/>
        </p:nvSpPr>
        <p:spPr>
          <a:xfrm>
            <a:off x="7769258" y="935504"/>
            <a:ext cx="2819400" cy="646331"/>
          </a:xfrm>
          <a:prstGeom prst="rect">
            <a:avLst/>
          </a:prstGeom>
          <a:noFill/>
        </p:spPr>
        <p:txBody>
          <a:bodyPr wrap="square" rtlCol="0">
            <a:spAutoFit/>
          </a:bodyPr>
          <a:lstStyle/>
          <a:p>
            <a:r>
              <a:rPr lang="en-CA" dirty="0"/>
              <a:t>Rest (unstressed) nuclear perimeter</a:t>
            </a:r>
            <a:endParaRPr lang="en-US"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29227" y="1557051"/>
            <a:ext cx="906628" cy="224615"/>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905974" y="1320417"/>
            <a:ext cx="762000" cy="194157"/>
          </a:xfrm>
          <a:prstGeom prst="rect">
            <a:avLst/>
          </a:prstGeom>
        </p:spPr>
      </p:pic>
    </p:spTree>
    <p:extLst>
      <p:ext uri="{BB962C8B-B14F-4D97-AF65-F5344CB8AC3E}">
        <p14:creationId xmlns:p14="http://schemas.microsoft.com/office/powerpoint/2010/main" val="1626387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Matching OOP-eccentricity plot</a:t>
            </a:r>
            <a:endParaRPr lang="en-US" dirty="0"/>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751872" y="6094516"/>
            <a:ext cx="1535128" cy="728937"/>
          </a:xfrm>
          <a:prstGeom prst="rect">
            <a:avLst/>
          </a:prstGeom>
        </p:spPr>
      </p:pic>
      <p:sp>
        <p:nvSpPr>
          <p:cNvPr id="11" name="TextBox 10"/>
          <p:cNvSpPr txBox="1"/>
          <p:nvPr/>
        </p:nvSpPr>
        <p:spPr>
          <a:xfrm>
            <a:off x="7400576" y="2096534"/>
            <a:ext cx="1972024" cy="461665"/>
          </a:xfrm>
          <a:prstGeom prst="rect">
            <a:avLst/>
          </a:prstGeom>
          <a:noFill/>
        </p:spPr>
        <p:txBody>
          <a:bodyPr wrap="square" rtlCol="0">
            <a:spAutoFit/>
          </a:bodyPr>
          <a:lstStyle/>
          <a:p>
            <a:r>
              <a:rPr lang="en-CA" sz="2400" b="1" dirty="0"/>
              <a:t>Simulation</a:t>
            </a:r>
            <a:r>
              <a:rPr lang="en-CA" sz="2400" dirty="0"/>
              <a:t> </a:t>
            </a:r>
            <a:endParaRPr lang="en-US" sz="2400" dirty="0"/>
          </a:p>
        </p:txBody>
      </p:sp>
      <p:sp>
        <p:nvSpPr>
          <p:cNvPr id="12" name="TextBox 11"/>
          <p:cNvSpPr txBox="1"/>
          <p:nvPr/>
        </p:nvSpPr>
        <p:spPr>
          <a:xfrm>
            <a:off x="2403537" y="2096534"/>
            <a:ext cx="3048000" cy="461665"/>
          </a:xfrm>
          <a:prstGeom prst="rect">
            <a:avLst/>
          </a:prstGeom>
          <a:noFill/>
        </p:spPr>
        <p:txBody>
          <a:bodyPr wrap="square" rtlCol="0">
            <a:spAutoFit/>
          </a:bodyPr>
          <a:lstStyle/>
          <a:p>
            <a:r>
              <a:rPr lang="en-CA" sz="2400" b="1" dirty="0"/>
              <a:t>Experimental data</a:t>
            </a:r>
            <a:r>
              <a:rPr lang="en-CA" sz="2400" dirty="0"/>
              <a:t> </a:t>
            </a:r>
            <a:endParaRPr lang="en-US" sz="2400" dirty="0"/>
          </a:p>
        </p:txBody>
      </p:sp>
      <p:sp>
        <p:nvSpPr>
          <p:cNvPr id="14" name="TextBox 13"/>
          <p:cNvSpPr txBox="1"/>
          <p:nvPr/>
        </p:nvSpPr>
        <p:spPr>
          <a:xfrm>
            <a:off x="7381844" y="6216812"/>
            <a:ext cx="1533556" cy="523220"/>
          </a:xfrm>
          <a:prstGeom prst="rect">
            <a:avLst/>
          </a:prstGeom>
          <a:noFill/>
        </p:spPr>
        <p:txBody>
          <a:bodyPr wrap="square" rtlCol="0">
            <a:spAutoFit/>
          </a:bodyPr>
          <a:lstStyle/>
          <a:p>
            <a:r>
              <a:rPr lang="en-CA" sz="2800" dirty="0"/>
              <a:t>Best fit</a:t>
            </a:r>
            <a:endParaRPr lang="en-US" sz="2800"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1" y="813652"/>
            <a:ext cx="1905000" cy="1021312"/>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419417" y="916073"/>
            <a:ext cx="917124" cy="488423"/>
          </a:xfrm>
          <a:prstGeom prst="rect">
            <a:avLst/>
          </a:prstGeom>
        </p:spPr>
      </p:pic>
      <p:pic>
        <p:nvPicPr>
          <p:cNvPr id="9" name="Picture 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182190" y="916071"/>
            <a:ext cx="1028610" cy="488424"/>
          </a:xfrm>
          <a:prstGeom prst="rect">
            <a:avLst/>
          </a:prstGeom>
        </p:spPr>
      </p:pic>
      <p:pic>
        <p:nvPicPr>
          <p:cNvPr id="20" name="Picture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419417" y="1492778"/>
            <a:ext cx="1028611" cy="488423"/>
          </a:xfrm>
          <a:prstGeom prst="rect">
            <a:avLst/>
          </a:prstGeom>
        </p:spPr>
      </p:pic>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9182190" y="1492778"/>
            <a:ext cx="1028611" cy="488423"/>
          </a:xfrm>
          <a:prstGeom prst="rect">
            <a:avLst/>
          </a:prstGeom>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57640" y="2485752"/>
            <a:ext cx="3581965" cy="3502587"/>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63665" y="2501871"/>
            <a:ext cx="3587872" cy="3489032"/>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37045" y="1005233"/>
            <a:ext cx="641146" cy="320573"/>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20736" y="1005498"/>
            <a:ext cx="640080" cy="320040"/>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37578" y="1538966"/>
            <a:ext cx="640080" cy="32004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20736" y="1538966"/>
            <a:ext cx="640080" cy="320040"/>
          </a:xfrm>
          <a:prstGeom prst="rect">
            <a:avLst/>
          </a:prstGeom>
        </p:spPr>
      </p:pic>
      <p:sp>
        <p:nvSpPr>
          <p:cNvPr id="23" name="Rectangle 22"/>
          <p:cNvSpPr/>
          <p:nvPr/>
        </p:nvSpPr>
        <p:spPr>
          <a:xfrm>
            <a:off x="7239000" y="5988338"/>
            <a:ext cx="3200400" cy="869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7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7696200" y="5712950"/>
            <a:ext cx="2971800" cy="472098"/>
          </a:xfrm>
          <a:prstGeom prst="roundRect">
            <a:avLst/>
          </a:prstGeom>
          <a:solidFill>
            <a:srgbClr val="FFEBE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7696200" y="4476355"/>
            <a:ext cx="2514600" cy="472098"/>
          </a:xfrm>
          <a:prstGeom prst="roundRect">
            <a:avLst/>
          </a:prstGeom>
          <a:solidFill>
            <a:srgbClr val="FFEBE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7696200" y="3605560"/>
            <a:ext cx="2209800" cy="472098"/>
          </a:xfrm>
          <a:prstGeom prst="roundRect">
            <a:avLst/>
          </a:prstGeom>
          <a:solidFill>
            <a:srgbClr val="FFEBE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CA" sz="2800" dirty="0"/>
              <a:t>Mechanical Model of nuclear lamina</a:t>
            </a:r>
            <a:endParaRPr lang="en-US" sz="2800" dirty="0"/>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677069" y="3251803"/>
            <a:ext cx="5465333" cy="224000"/>
          </a:xfrm>
          <a:prstGeom prst="rect">
            <a:avLst/>
          </a:prstGeom>
        </p:spPr>
      </p:pic>
      <p:pic>
        <p:nvPicPr>
          <p:cNvPr id="13" name="Picture 1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77069" y="3605560"/>
            <a:ext cx="5333333" cy="2572000"/>
          </a:xfrm>
          <a:prstGeom prst="rect">
            <a:avLst/>
          </a:prstGeom>
        </p:spPr>
      </p:pic>
      <p:sp>
        <p:nvSpPr>
          <p:cNvPr id="11" name="TextBox 10"/>
          <p:cNvSpPr txBox="1"/>
          <p:nvPr/>
        </p:nvSpPr>
        <p:spPr>
          <a:xfrm>
            <a:off x="1752600" y="838201"/>
            <a:ext cx="2650084" cy="430887"/>
          </a:xfrm>
          <a:prstGeom prst="rect">
            <a:avLst/>
          </a:prstGeom>
          <a:noFill/>
        </p:spPr>
        <p:txBody>
          <a:bodyPr wrap="none" rtlCol="0">
            <a:spAutoFit/>
          </a:bodyPr>
          <a:lstStyle/>
          <a:p>
            <a:r>
              <a:rPr lang="en-CA" sz="2200" b="1" dirty="0"/>
              <a:t>Assembly kinetics</a:t>
            </a:r>
            <a:endParaRPr lang="en-US" sz="2200" b="1" dirty="0"/>
          </a:p>
        </p:txBody>
      </p:sp>
      <p:sp>
        <p:nvSpPr>
          <p:cNvPr id="12" name="TextBox 11"/>
          <p:cNvSpPr txBox="1"/>
          <p:nvPr/>
        </p:nvSpPr>
        <p:spPr>
          <a:xfrm>
            <a:off x="1752601" y="2691161"/>
            <a:ext cx="1630575" cy="430887"/>
          </a:xfrm>
          <a:prstGeom prst="rect">
            <a:avLst/>
          </a:prstGeom>
          <a:noFill/>
        </p:spPr>
        <p:txBody>
          <a:bodyPr wrap="none" rtlCol="0">
            <a:spAutoFit/>
          </a:bodyPr>
          <a:lstStyle/>
          <a:p>
            <a:r>
              <a:rPr lang="en-CA" sz="2200" b="1" dirty="0"/>
              <a:t>Mechanics</a:t>
            </a:r>
            <a:endParaRPr lang="en-US" sz="2200" b="1" dirty="0"/>
          </a:p>
        </p:txBody>
      </p:sp>
      <p:sp>
        <p:nvSpPr>
          <p:cNvPr id="34" name="Rectangle: Rounded Corners 33"/>
          <p:cNvSpPr/>
          <p:nvPr/>
        </p:nvSpPr>
        <p:spPr>
          <a:xfrm>
            <a:off x="2743200" y="4367561"/>
            <a:ext cx="304800" cy="3824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 name="Rectangle: Rounded Corners 34"/>
          <p:cNvSpPr/>
          <p:nvPr/>
        </p:nvSpPr>
        <p:spPr>
          <a:xfrm>
            <a:off x="3352800" y="5053360"/>
            <a:ext cx="22098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319865" y="6231334"/>
            <a:ext cx="1977333" cy="626667"/>
          </a:xfrm>
          <a:prstGeom prst="rect">
            <a:avLst/>
          </a:prstGeom>
        </p:spPr>
      </p:pic>
      <p:sp>
        <p:nvSpPr>
          <p:cNvPr id="20" name="Rectangle: Rounded Corners 19"/>
          <p:cNvSpPr/>
          <p:nvPr/>
        </p:nvSpPr>
        <p:spPr>
          <a:xfrm>
            <a:off x="4409735" y="3699818"/>
            <a:ext cx="924675" cy="377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815421" y="3688114"/>
            <a:ext cx="1971809" cy="274286"/>
          </a:xfrm>
          <a:prstGeom prst="rect">
            <a:avLst/>
          </a:prstGeom>
        </p:spPr>
      </p:pic>
      <p:pic>
        <p:nvPicPr>
          <p:cNvPr id="22" name="Picture 2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15421" y="4597944"/>
            <a:ext cx="2296381" cy="278857"/>
          </a:xfrm>
          <a:prstGeom prst="rect">
            <a:avLst/>
          </a:prstGeom>
        </p:spPr>
      </p:pic>
      <p:pic>
        <p:nvPicPr>
          <p:cNvPr id="23" name="Picture 2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815421" y="5797334"/>
            <a:ext cx="2770285" cy="298667"/>
          </a:xfrm>
          <a:prstGeom prst="rect">
            <a:avLst/>
          </a:prstGeom>
        </p:spPr>
      </p:pic>
      <p:pic>
        <p:nvPicPr>
          <p:cNvPr id="24" name="Picture 2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793910" y="2530483"/>
            <a:ext cx="2776380" cy="300191"/>
          </a:xfrm>
          <a:prstGeom prst="rect">
            <a:avLst/>
          </a:prstGeom>
        </p:spPr>
      </p:pic>
      <p:sp>
        <p:nvSpPr>
          <p:cNvPr id="25" name="TextBox 24"/>
          <p:cNvSpPr txBox="1"/>
          <p:nvPr/>
        </p:nvSpPr>
        <p:spPr>
          <a:xfrm>
            <a:off x="6923668" y="6449452"/>
            <a:ext cx="3896733" cy="461665"/>
          </a:xfrm>
          <a:prstGeom prst="rect">
            <a:avLst/>
          </a:prstGeom>
          <a:noFill/>
        </p:spPr>
        <p:txBody>
          <a:bodyPr wrap="square" rtlCol="0">
            <a:spAutoFit/>
          </a:bodyPr>
          <a:lstStyle/>
          <a:p>
            <a:r>
              <a:rPr lang="en-CA" sz="1200" dirty="0"/>
              <a:t>*</a:t>
            </a:r>
            <a:r>
              <a:rPr lang="en-CA" sz="1200" dirty="0" err="1">
                <a:solidFill>
                  <a:srgbClr val="1302EE"/>
                </a:solidFill>
              </a:rPr>
              <a:t>Kuo</a:t>
            </a:r>
            <a:r>
              <a:rPr lang="en-CA" sz="1200" dirty="0">
                <a:solidFill>
                  <a:srgbClr val="1302EE"/>
                </a:solidFill>
              </a:rPr>
              <a:t> et al. (2012) Myocyte Shape Regulates Lateral Registry of Sarcomeres and Contractility. Am J </a:t>
            </a:r>
            <a:r>
              <a:rPr lang="en-CA" sz="1200" dirty="0" err="1">
                <a:solidFill>
                  <a:srgbClr val="1302EE"/>
                </a:solidFill>
              </a:rPr>
              <a:t>Pathol</a:t>
            </a:r>
            <a:r>
              <a:rPr lang="en-CA" sz="1200" b="1" dirty="0">
                <a:solidFill>
                  <a:srgbClr val="1302EE"/>
                </a:solidFill>
              </a:rPr>
              <a:t>.</a:t>
            </a:r>
            <a:endParaRPr lang="en-US" sz="1200" i="1" dirty="0">
              <a:solidFill>
                <a:srgbClr val="1302EE"/>
              </a:solidFill>
            </a:endParaRPr>
          </a:p>
        </p:txBody>
      </p:sp>
      <p:sp>
        <p:nvSpPr>
          <p:cNvPr id="2" name="TextBox 1"/>
          <p:cNvSpPr txBox="1"/>
          <p:nvPr/>
        </p:nvSpPr>
        <p:spPr>
          <a:xfrm>
            <a:off x="7391400" y="1733683"/>
            <a:ext cx="3276600" cy="646331"/>
          </a:xfrm>
          <a:prstGeom prst="rect">
            <a:avLst/>
          </a:prstGeom>
          <a:noFill/>
        </p:spPr>
        <p:txBody>
          <a:bodyPr wrap="square" rtlCol="0">
            <a:spAutoFit/>
          </a:bodyPr>
          <a:lstStyle/>
          <a:p>
            <a:r>
              <a:rPr lang="en-US" dirty="0"/>
              <a:t>Force line density of the cytoskeleton</a:t>
            </a:r>
          </a:p>
        </p:txBody>
      </p:sp>
      <p:sp>
        <p:nvSpPr>
          <p:cNvPr id="26" name="TextBox 25"/>
          <p:cNvSpPr txBox="1"/>
          <p:nvPr/>
        </p:nvSpPr>
        <p:spPr>
          <a:xfrm>
            <a:off x="7391400" y="3002141"/>
            <a:ext cx="3276600" cy="646331"/>
          </a:xfrm>
          <a:prstGeom prst="rect">
            <a:avLst/>
          </a:prstGeom>
          <a:noFill/>
        </p:spPr>
        <p:txBody>
          <a:bodyPr wrap="square" rtlCol="0">
            <a:spAutoFit/>
          </a:bodyPr>
          <a:lstStyle/>
          <a:p>
            <a:r>
              <a:rPr lang="en-US" dirty="0"/>
              <a:t>Stretch modulus associated with </a:t>
            </a:r>
            <a:r>
              <a:rPr lang="en-US" dirty="0" err="1"/>
              <a:t>lamin</a:t>
            </a:r>
            <a:r>
              <a:rPr lang="en-US" dirty="0"/>
              <a:t> B</a:t>
            </a:r>
          </a:p>
        </p:txBody>
      </p:sp>
      <p:sp>
        <p:nvSpPr>
          <p:cNvPr id="4" name="Rectangle 3"/>
          <p:cNvSpPr/>
          <p:nvPr/>
        </p:nvSpPr>
        <p:spPr>
          <a:xfrm>
            <a:off x="7391400" y="4133422"/>
            <a:ext cx="1569660" cy="369332"/>
          </a:xfrm>
          <a:prstGeom prst="rect">
            <a:avLst/>
          </a:prstGeom>
        </p:spPr>
        <p:txBody>
          <a:bodyPr wrap="none">
            <a:spAutoFit/>
          </a:bodyPr>
          <a:lstStyle/>
          <a:p>
            <a:r>
              <a:rPr lang="en-US" dirty="0"/>
              <a:t>Bulk modulus</a:t>
            </a:r>
          </a:p>
        </p:txBody>
      </p:sp>
      <p:sp>
        <p:nvSpPr>
          <p:cNvPr id="7" name="Rectangle 6"/>
          <p:cNvSpPr/>
          <p:nvPr/>
        </p:nvSpPr>
        <p:spPr>
          <a:xfrm>
            <a:off x="7391401" y="5020106"/>
            <a:ext cx="3434191" cy="646331"/>
          </a:xfrm>
          <a:prstGeom prst="rect">
            <a:avLst/>
          </a:prstGeom>
        </p:spPr>
        <p:txBody>
          <a:bodyPr wrap="square">
            <a:spAutoFit/>
          </a:bodyPr>
          <a:lstStyle/>
          <a:p>
            <a:r>
              <a:rPr lang="en-US" dirty="0"/>
              <a:t>Bending modulus associated with </a:t>
            </a:r>
            <a:r>
              <a:rPr lang="en-US" dirty="0" err="1"/>
              <a:t>lamin</a:t>
            </a:r>
            <a:r>
              <a:rPr lang="en-US" dirty="0"/>
              <a:t> A/C, B</a:t>
            </a:r>
          </a:p>
        </p:txBody>
      </p:sp>
      <p:pic>
        <p:nvPicPr>
          <p:cNvPr id="33" name="Picture 32"/>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3407646" y="1371601"/>
            <a:ext cx="3069354" cy="1216103"/>
          </a:xfrm>
          <a:prstGeom prst="rect">
            <a:avLst/>
          </a:prstGeom>
        </p:spPr>
      </p:pic>
      <p:sp>
        <p:nvSpPr>
          <p:cNvPr id="36" name="TextBox 35"/>
          <p:cNvSpPr txBox="1"/>
          <p:nvPr/>
        </p:nvSpPr>
        <p:spPr>
          <a:xfrm>
            <a:off x="1677068" y="1459468"/>
            <a:ext cx="1400574" cy="369332"/>
          </a:xfrm>
          <a:prstGeom prst="rect">
            <a:avLst/>
          </a:prstGeom>
          <a:noFill/>
        </p:spPr>
        <p:txBody>
          <a:bodyPr wrap="square" rtlCol="0">
            <a:spAutoFit/>
          </a:bodyPr>
          <a:lstStyle/>
          <a:p>
            <a:r>
              <a:rPr lang="en-CA" dirty="0" err="1"/>
              <a:t>Lamin</a:t>
            </a:r>
            <a:r>
              <a:rPr lang="en-CA" dirty="0"/>
              <a:t> A/C</a:t>
            </a:r>
            <a:endParaRPr lang="en-US" dirty="0"/>
          </a:p>
        </p:txBody>
      </p:sp>
      <p:sp>
        <p:nvSpPr>
          <p:cNvPr id="37" name="TextBox 36"/>
          <p:cNvSpPr txBox="1"/>
          <p:nvPr/>
        </p:nvSpPr>
        <p:spPr>
          <a:xfrm>
            <a:off x="1677068" y="2069068"/>
            <a:ext cx="1400574" cy="369332"/>
          </a:xfrm>
          <a:prstGeom prst="rect">
            <a:avLst/>
          </a:prstGeom>
          <a:noFill/>
        </p:spPr>
        <p:txBody>
          <a:bodyPr wrap="square" rtlCol="0">
            <a:spAutoFit/>
          </a:bodyPr>
          <a:lstStyle/>
          <a:p>
            <a:r>
              <a:rPr lang="en-CA" dirty="0" err="1"/>
              <a:t>Lamin</a:t>
            </a:r>
            <a:r>
              <a:rPr lang="en-CA" dirty="0"/>
              <a:t> B</a:t>
            </a:r>
            <a:endParaRPr lang="en-US" dirty="0"/>
          </a:p>
        </p:txBody>
      </p:sp>
      <p:sp>
        <p:nvSpPr>
          <p:cNvPr id="38" name="TextBox 37"/>
          <p:cNvSpPr txBox="1"/>
          <p:nvPr/>
        </p:nvSpPr>
        <p:spPr>
          <a:xfrm>
            <a:off x="7620001" y="2438400"/>
            <a:ext cx="268597" cy="369332"/>
          </a:xfrm>
          <a:prstGeom prst="rect">
            <a:avLst/>
          </a:prstGeom>
          <a:noFill/>
        </p:spPr>
        <p:txBody>
          <a:bodyPr wrap="square" rtlCol="0">
            <a:spAutoFit/>
          </a:bodyPr>
          <a:lstStyle/>
          <a:p>
            <a:r>
              <a:rPr lang="en-US"/>
              <a:t>*</a:t>
            </a:r>
            <a:endParaRPr lang="en-US" dirty="0"/>
          </a:p>
        </p:txBody>
      </p:sp>
    </p:spTree>
    <p:extLst>
      <p:ext uri="{BB962C8B-B14F-4D97-AF65-F5344CB8AC3E}">
        <p14:creationId xmlns:p14="http://schemas.microsoft.com/office/powerpoint/2010/main" val="22120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8" grpId="0" animBg="1"/>
      <p:bldP spid="34" grpId="0" animBg="1"/>
      <p:bldP spid="35" grpId="0" animBg="1"/>
      <p:bldP spid="20" grpId="0" animBg="1"/>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uc_instabil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0800" y="3667126"/>
            <a:ext cx="4254500" cy="3190875"/>
          </a:xfrm>
          <a:prstGeom prst="rect">
            <a:avLst/>
          </a:prstGeom>
        </p:spPr>
      </p:pic>
      <p:sp>
        <p:nvSpPr>
          <p:cNvPr id="3" name="Title 2"/>
          <p:cNvSpPr>
            <a:spLocks noGrp="1"/>
          </p:cNvSpPr>
          <p:nvPr>
            <p:ph type="title"/>
          </p:nvPr>
        </p:nvSpPr>
        <p:spPr/>
        <p:txBody>
          <a:bodyPr/>
          <a:lstStyle/>
          <a:p>
            <a:r>
              <a:rPr lang="en-CA" sz="2000" dirty="0"/>
              <a:t>Future work: What is the nature of nuclear “defects”?</a:t>
            </a:r>
            <a:endParaRPr lang="en-US" sz="2000" dirty="0"/>
          </a:p>
        </p:txBody>
      </p:sp>
      <p:sp>
        <p:nvSpPr>
          <p:cNvPr id="14" name="TextBox 13"/>
          <p:cNvSpPr txBox="1"/>
          <p:nvPr/>
        </p:nvSpPr>
        <p:spPr>
          <a:xfrm>
            <a:off x="2148204" y="1436540"/>
            <a:ext cx="3223896" cy="369332"/>
          </a:xfrm>
          <a:prstGeom prst="rect">
            <a:avLst/>
          </a:prstGeom>
        </p:spPr>
        <p:txBody>
          <a:bodyPr wrap="square" rtlCol="0">
            <a:spAutoFit/>
          </a:bodyPr>
          <a:lstStyle/>
          <a:p>
            <a:pPr algn="ctr"/>
            <a:r>
              <a:rPr lang="en-US" dirty="0"/>
              <a:t>Decreasing bending modulus</a:t>
            </a:r>
          </a:p>
        </p:txBody>
      </p:sp>
      <p:cxnSp>
        <p:nvCxnSpPr>
          <p:cNvPr id="15" name="Straight Arrow Connector 14"/>
          <p:cNvCxnSpPr/>
          <p:nvPr/>
        </p:nvCxnSpPr>
        <p:spPr>
          <a:xfrm>
            <a:off x="1676401" y="1640686"/>
            <a:ext cx="486525" cy="622"/>
          </a:xfrm>
          <a:prstGeom prst="straightConnector1">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372100" y="1640997"/>
            <a:ext cx="419100" cy="0"/>
          </a:xfrm>
          <a:prstGeom prst="straightConnector1">
            <a:avLst/>
          </a:prstGeom>
          <a:ln w="28575">
            <a:solidFill>
              <a:schemeClr val="tx1"/>
            </a:solidFill>
            <a:headEnd type="none"/>
            <a:tailEnd type="arrow"/>
          </a:ln>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3132" t="49764" r="56169" b="-18"/>
          <a:stretch/>
        </p:blipFill>
        <p:spPr>
          <a:xfrm>
            <a:off x="8077200" y="4495800"/>
            <a:ext cx="2575560" cy="2179320"/>
          </a:xfrm>
          <a:prstGeom prst="rect">
            <a:avLst/>
          </a:prstGeom>
        </p:spPr>
      </p:pic>
      <p:cxnSp>
        <p:nvCxnSpPr>
          <p:cNvPr id="5" name="Straight Arrow Connector 4"/>
          <p:cNvCxnSpPr>
            <a:cxnSpLocks/>
          </p:cNvCxnSpPr>
          <p:nvPr/>
        </p:nvCxnSpPr>
        <p:spPr>
          <a:xfrm>
            <a:off x="6099332" y="5105400"/>
            <a:ext cx="16730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29401" y="4321314"/>
            <a:ext cx="547481" cy="707886"/>
          </a:xfrm>
          <a:prstGeom prst="rect">
            <a:avLst/>
          </a:prstGeom>
          <a:noFill/>
        </p:spPr>
        <p:txBody>
          <a:bodyPr wrap="square" rtlCol="0">
            <a:spAutoFit/>
          </a:bodyPr>
          <a:lstStyle/>
          <a:p>
            <a:r>
              <a:rPr lang="en-CA" sz="4000" dirty="0"/>
              <a:t>?</a:t>
            </a:r>
            <a:endParaRPr lang="en-US" sz="4000" dirty="0"/>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597" y="1422066"/>
            <a:ext cx="2768600" cy="1930734"/>
          </a:xfrm>
          <a:prstGeom prst="rect">
            <a:avLst/>
          </a:prstGeom>
        </p:spPr>
      </p:pic>
      <p:sp>
        <p:nvSpPr>
          <p:cNvPr id="23" name="TextBox 22"/>
          <p:cNvSpPr txBox="1"/>
          <p:nvPr/>
        </p:nvSpPr>
        <p:spPr>
          <a:xfrm>
            <a:off x="1919662" y="988695"/>
            <a:ext cx="1509338" cy="400110"/>
          </a:xfrm>
          <a:prstGeom prst="rect">
            <a:avLst/>
          </a:prstGeom>
          <a:noFill/>
        </p:spPr>
        <p:txBody>
          <a:bodyPr wrap="square" rtlCol="0">
            <a:spAutoFit/>
          </a:bodyPr>
          <a:lstStyle/>
          <a:p>
            <a:r>
              <a:rPr lang="en-US" sz="2000" b="1" u="sng" dirty="0"/>
              <a:t>Soft nuclei</a:t>
            </a:r>
          </a:p>
        </p:txBody>
      </p:sp>
      <p:sp>
        <p:nvSpPr>
          <p:cNvPr id="24" name="TextBox 23"/>
          <p:cNvSpPr txBox="1"/>
          <p:nvPr/>
        </p:nvSpPr>
        <p:spPr>
          <a:xfrm>
            <a:off x="7328944" y="947661"/>
            <a:ext cx="1509338" cy="400110"/>
          </a:xfrm>
          <a:prstGeom prst="rect">
            <a:avLst/>
          </a:prstGeom>
          <a:noFill/>
        </p:spPr>
        <p:txBody>
          <a:bodyPr wrap="square" rtlCol="0">
            <a:spAutoFit/>
          </a:bodyPr>
          <a:lstStyle/>
          <a:p>
            <a:r>
              <a:rPr lang="en-US" sz="2000" b="1" u="sng" dirty="0"/>
              <a:t>Feedback</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690766" y="1905001"/>
            <a:ext cx="3948035" cy="1023929"/>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0765" y="4321314"/>
            <a:ext cx="1192452" cy="1874838"/>
          </a:xfrm>
          <a:prstGeom prst="rect">
            <a:avLst/>
          </a:prstGeom>
        </p:spPr>
      </p:pic>
    </p:spTree>
    <p:extLst>
      <p:ext uri="{BB962C8B-B14F-4D97-AF65-F5344CB8AC3E}">
        <p14:creationId xmlns:p14="http://schemas.microsoft.com/office/powerpoint/2010/main" val="5506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notes on Maxwell Condition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4825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71"/>
            <a:ext cx="12192000" cy="1325563"/>
          </a:xfrm>
        </p:spPr>
        <p:txBody>
          <a:bodyPr/>
          <a:lstStyle/>
          <a:p>
            <a:r>
              <a:rPr lang="en-US" dirty="0" smtClean="0"/>
              <a:t>	</a:t>
            </a:r>
            <a:r>
              <a:rPr lang="en-US" sz="3600" dirty="0" smtClean="0"/>
              <a:t>Travelling wave solutions and reaction diffusion equation</a:t>
            </a:r>
            <a:endParaRPr lang="en-US" sz="3600" dirty="0"/>
          </a:p>
        </p:txBody>
      </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492240" y="2673641"/>
            <a:ext cx="3926477" cy="1737876"/>
          </a:xfrm>
          <a:prstGeom prst="rect">
            <a:avLst/>
          </a:prstGeom>
        </p:spPr>
      </p:pic>
      <p:sp>
        <p:nvSpPr>
          <p:cNvPr id="16" name="TextBox 15"/>
          <p:cNvSpPr txBox="1"/>
          <p:nvPr/>
        </p:nvSpPr>
        <p:spPr>
          <a:xfrm>
            <a:off x="1145426" y="2388417"/>
            <a:ext cx="3757353" cy="2308324"/>
          </a:xfrm>
          <a:prstGeom prst="rect">
            <a:avLst/>
          </a:prstGeom>
          <a:noFill/>
        </p:spPr>
        <p:txBody>
          <a:bodyPr wrap="square" rtlCol="0">
            <a:spAutoFit/>
          </a:bodyPr>
          <a:lstStyle/>
          <a:p>
            <a:r>
              <a:rPr lang="en-US" sz="2400" dirty="0" smtClean="0"/>
              <a:t>A general two-component ODE system with a separation of timescales with a diffusion operator in the fast variable can exhibit </a:t>
            </a:r>
            <a:r>
              <a:rPr lang="en-US" sz="2400" b="1" dirty="0" smtClean="0"/>
              <a:t>travelling waves</a:t>
            </a:r>
            <a:endParaRPr lang="en-US" sz="2400" b="1" dirty="0"/>
          </a:p>
        </p:txBody>
      </p:sp>
    </p:spTree>
    <p:extLst>
      <p:ext uri="{BB962C8B-B14F-4D97-AF65-F5344CB8AC3E}">
        <p14:creationId xmlns:p14="http://schemas.microsoft.com/office/powerpoint/2010/main" val="17196972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Fitzhugh-</a:t>
            </a:r>
            <a:r>
              <a:rPr lang="en-US" dirty="0" err="1" smtClean="0"/>
              <a:t>Nagumo</a:t>
            </a:r>
            <a:r>
              <a:rPr lang="en-US" dirty="0" smtClean="0"/>
              <a:t> as case example</a:t>
            </a:r>
            <a:endParaRPr lang="en-US" dirty="0"/>
          </a:p>
        </p:txBody>
      </p:sp>
      <p:sp>
        <p:nvSpPr>
          <p:cNvPr id="3" name="Content Placeholder 2"/>
          <p:cNvSpPr>
            <a:spLocks noGrp="1"/>
          </p:cNvSpPr>
          <p:nvPr>
            <p:ph idx="1"/>
          </p:nvPr>
        </p:nvSpPr>
        <p:spPr/>
        <p:txBody>
          <a:bodyPr/>
          <a:lstStyle/>
          <a:p>
            <a:r>
              <a:rPr lang="en-US" dirty="0"/>
              <a:t> </a:t>
            </a:r>
            <a:r>
              <a:rPr lang="en-US" dirty="0" smtClean="0"/>
              <a:t>Describes </a:t>
            </a:r>
            <a:r>
              <a:rPr lang="en-US" dirty="0"/>
              <a:t>a prototype of an excitable </a:t>
            </a:r>
            <a:r>
              <a:rPr lang="en-US" dirty="0" smtClean="0"/>
              <a:t>system</a:t>
            </a:r>
            <a:r>
              <a:rPr lang="en-US" dirty="0"/>
              <a:t> </a:t>
            </a:r>
            <a:r>
              <a:rPr lang="en-US" dirty="0" smtClean="0"/>
              <a:t>(e.g. a neuron)</a:t>
            </a:r>
          </a:p>
        </p:txBody>
      </p:sp>
      <p:pic>
        <p:nvPicPr>
          <p:cNvPr id="10" name="Picture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3263106"/>
            <a:ext cx="3265170" cy="1476375"/>
          </a:xfrm>
          <a:prstGeom prst="rect">
            <a:avLst/>
          </a:prstGeom>
        </p:spPr>
      </p:pic>
      <p:pic>
        <p:nvPicPr>
          <p:cNvPr id="9" name="Picture 8"/>
          <p:cNvPicPr>
            <a:picLocks noChangeAspect="1"/>
          </p:cNvPicPr>
          <p:nvPr/>
        </p:nvPicPr>
        <p:blipFill>
          <a:blip r:embed="rId4"/>
          <a:stretch>
            <a:fillRect/>
          </a:stretch>
        </p:blipFill>
        <p:spPr>
          <a:xfrm>
            <a:off x="6398946" y="2599243"/>
            <a:ext cx="4618027" cy="3577720"/>
          </a:xfrm>
          <a:prstGeom prst="rect">
            <a:avLst/>
          </a:prstGeom>
        </p:spPr>
      </p:pic>
    </p:spTree>
    <p:extLst>
      <p:ext uri="{BB962C8B-B14F-4D97-AF65-F5344CB8AC3E}">
        <p14:creationId xmlns:p14="http://schemas.microsoft.com/office/powerpoint/2010/main" val="21167930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08466" cy="1325563"/>
          </a:xfrm>
        </p:spPr>
        <p:txBody>
          <a:bodyPr/>
          <a:lstStyle/>
          <a:p>
            <a:r>
              <a:rPr lang="en-US" dirty="0" smtClean="0"/>
              <a:t>	</a:t>
            </a:r>
            <a:r>
              <a:rPr lang="en-US" sz="4100" dirty="0" smtClean="0"/>
              <a:t>Travelling </a:t>
            </a:r>
            <a:r>
              <a:rPr lang="en-US" sz="4100" dirty="0"/>
              <a:t>wave </a:t>
            </a:r>
            <a:r>
              <a:rPr lang="en-US" sz="4100" dirty="0" smtClean="0"/>
              <a:t>solutions to Fitzhugh-	</a:t>
            </a:r>
            <a:r>
              <a:rPr lang="en-US" sz="4100" dirty="0" err="1" smtClean="0"/>
              <a:t>Nagumo</a:t>
            </a:r>
            <a:endParaRPr lang="en-US" sz="4100" dirty="0"/>
          </a:p>
        </p:txBody>
      </p:sp>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4028" y="3066337"/>
            <a:ext cx="4549140" cy="1476375"/>
          </a:xfrm>
          <a:prstGeom prst="rect">
            <a:avLst/>
          </a:prstGeom>
        </p:spPr>
      </p:pic>
      <p:pic>
        <p:nvPicPr>
          <p:cNvPr id="7" name="FitzHug-Nagumo_travelling_wave">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924796" y="1748360"/>
            <a:ext cx="4152900" cy="3268663"/>
          </a:xfrm>
          <a:prstGeom prst="rect">
            <a:avLst/>
          </a:prstGeom>
        </p:spPr>
      </p:pic>
      <p:sp>
        <p:nvSpPr>
          <p:cNvPr id="9" name="TextBox 8"/>
          <p:cNvSpPr txBox="1"/>
          <p:nvPr/>
        </p:nvSpPr>
        <p:spPr>
          <a:xfrm>
            <a:off x="6924796" y="6018835"/>
            <a:ext cx="4510991" cy="369332"/>
          </a:xfrm>
          <a:prstGeom prst="rect">
            <a:avLst/>
          </a:prstGeom>
          <a:noFill/>
        </p:spPr>
        <p:txBody>
          <a:bodyPr wrap="square" rtlCol="0">
            <a:spAutoFit/>
          </a:bodyPr>
          <a:lstStyle/>
          <a:p>
            <a:r>
              <a:rPr lang="en-US" dirty="0" smtClean="0"/>
              <a:t>I = 0.5, a = 0.01, b = 0.1, c = -1.5</a:t>
            </a:r>
            <a:endParaRPr lang="en-US" dirty="0"/>
          </a:p>
        </p:txBody>
      </p:sp>
    </p:spTree>
    <p:extLst>
      <p:ext uri="{BB962C8B-B14F-4D97-AF65-F5344CB8AC3E}">
        <p14:creationId xmlns:p14="http://schemas.microsoft.com/office/powerpoint/2010/main" val="1726493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algn="ctr"/>
            <a:r>
              <a:rPr lang="en-US" dirty="0" smtClean="0"/>
              <a:t>	Blebs are implicated in </a:t>
            </a:r>
            <a:r>
              <a:rPr lang="en-US" dirty="0" err="1" smtClean="0"/>
              <a:t>varius</a:t>
            </a:r>
            <a:r>
              <a:rPr lang="en-US" dirty="0" smtClean="0"/>
              <a:t> cell states/functions</a:t>
            </a:r>
            <a:endParaRPr lang="en-US" dirty="0"/>
          </a:p>
        </p:txBody>
      </p:sp>
      <p:sp>
        <p:nvSpPr>
          <p:cNvPr id="3" name="Content Placeholder 2"/>
          <p:cNvSpPr>
            <a:spLocks noGrp="1"/>
          </p:cNvSpPr>
          <p:nvPr>
            <p:ph idx="1"/>
          </p:nvPr>
        </p:nvSpPr>
        <p:spPr/>
        <p:txBody>
          <a:bodyPr/>
          <a:lstStyle/>
          <a:p>
            <a:pPr lvl="0">
              <a:defRPr sz="1800">
                <a:solidFill>
                  <a:srgbClr val="000000"/>
                </a:solidFill>
              </a:defRPr>
            </a:pPr>
            <a:r>
              <a:rPr lang="en-US" sz="3600" dirty="0" smtClean="0">
                <a:solidFill>
                  <a:srgbClr val="414141"/>
                </a:solidFill>
              </a:rPr>
              <a:t>Apoptosis/necrosis		</a:t>
            </a:r>
            <a:endParaRPr lang="en-US" sz="3600" dirty="0">
              <a:solidFill>
                <a:srgbClr val="414141"/>
              </a:solidFill>
            </a:endParaRPr>
          </a:p>
          <a:p>
            <a:pPr lvl="2">
              <a:buSzPct val="75000"/>
              <a:buFontTx/>
              <a:buChar char="•"/>
              <a:defRPr sz="1800">
                <a:solidFill>
                  <a:srgbClr val="000000"/>
                </a:solidFill>
              </a:defRPr>
            </a:pPr>
            <a:r>
              <a:rPr lang="en-US" sz="2900" dirty="0">
                <a:solidFill>
                  <a:srgbClr val="414141"/>
                </a:solidFill>
              </a:rPr>
              <a:t>Most commonly reported example of </a:t>
            </a:r>
            <a:r>
              <a:rPr lang="en-US" sz="2900" dirty="0" err="1">
                <a:solidFill>
                  <a:srgbClr val="414141"/>
                </a:solidFill>
              </a:rPr>
              <a:t>blebbing</a:t>
            </a:r>
            <a:endParaRPr lang="en-US" sz="2900" dirty="0">
              <a:solidFill>
                <a:srgbClr val="414141"/>
              </a:solidFill>
            </a:endParaRPr>
          </a:p>
          <a:p>
            <a:pPr lvl="0">
              <a:defRPr sz="1800">
                <a:solidFill>
                  <a:srgbClr val="000000"/>
                </a:solidFill>
              </a:defRPr>
            </a:pPr>
            <a:r>
              <a:rPr lang="en-US" sz="3600" dirty="0">
                <a:solidFill>
                  <a:srgbClr val="414141"/>
                </a:solidFill>
              </a:rPr>
              <a:t>Cytokinesis</a:t>
            </a:r>
          </a:p>
          <a:p>
            <a:pPr lvl="0">
              <a:defRPr sz="1800">
                <a:solidFill>
                  <a:srgbClr val="000000"/>
                </a:solidFill>
              </a:defRPr>
            </a:pPr>
            <a:r>
              <a:rPr lang="en-US" sz="3600" dirty="0">
                <a:solidFill>
                  <a:srgbClr val="414141"/>
                </a:solidFill>
              </a:rPr>
              <a:t>Cell spreading</a:t>
            </a:r>
          </a:p>
          <a:p>
            <a:pPr lvl="0">
              <a:defRPr sz="1800">
                <a:solidFill>
                  <a:srgbClr val="000000"/>
                </a:solidFill>
              </a:defRPr>
            </a:pPr>
            <a:r>
              <a:rPr lang="en-US" sz="3600" dirty="0">
                <a:solidFill>
                  <a:srgbClr val="414141"/>
                </a:solidFill>
              </a:rPr>
              <a:t>Virus infection</a:t>
            </a:r>
          </a:p>
          <a:p>
            <a:pPr lvl="0">
              <a:defRPr sz="1800">
                <a:solidFill>
                  <a:srgbClr val="000000"/>
                </a:solidFill>
              </a:defRPr>
            </a:pPr>
            <a:r>
              <a:rPr lang="en-US" sz="3600" dirty="0">
                <a:solidFill>
                  <a:srgbClr val="414141"/>
                </a:solidFill>
              </a:rPr>
              <a:t>Cell migration</a:t>
            </a:r>
          </a:p>
          <a:p>
            <a:pPr lvl="2">
              <a:buSzPct val="75000"/>
              <a:buFontTx/>
              <a:buChar char="•"/>
              <a:defRPr sz="1800">
                <a:solidFill>
                  <a:srgbClr val="000000"/>
                </a:solidFill>
              </a:defRPr>
            </a:pPr>
            <a:r>
              <a:rPr lang="en-US" sz="2900" dirty="0">
                <a:solidFill>
                  <a:srgbClr val="414141"/>
                </a:solidFill>
              </a:rPr>
              <a:t>during development/</a:t>
            </a:r>
            <a:r>
              <a:rPr lang="en-US" sz="2900" dirty="0" err="1">
                <a:solidFill>
                  <a:srgbClr val="414141"/>
                </a:solidFill>
              </a:rPr>
              <a:t>tumour</a:t>
            </a:r>
            <a:r>
              <a:rPr lang="en-US" sz="2900" dirty="0">
                <a:solidFill>
                  <a:srgbClr val="414141"/>
                </a:solidFill>
              </a:rPr>
              <a:t> cells</a:t>
            </a:r>
          </a:p>
          <a:p>
            <a:pPr marL="0" indent="0">
              <a:buNone/>
            </a:pPr>
            <a:endParaRPr lang="en-US" dirty="0"/>
          </a:p>
        </p:txBody>
      </p:sp>
    </p:spTree>
    <p:extLst>
      <p:ext uri="{BB962C8B-B14F-4D97-AF65-F5344CB8AC3E}">
        <p14:creationId xmlns:p14="http://schemas.microsoft.com/office/powerpoint/2010/main" val="959632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a:t>
            </a:r>
            <a:r>
              <a:rPr lang="en-US" dirty="0" err="1" smtClean="0"/>
              <a:t>FitzHugh-Nagumo</a:t>
            </a:r>
            <a:r>
              <a:rPr lang="en-US" dirty="0" smtClean="0"/>
              <a:t> wave analysis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the fast timescale:</a:t>
            </a:r>
            <a:endParaRPr lang="en-US" sz="2400" dirty="0"/>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94552" y="1826409"/>
            <a:ext cx="5141595" cy="1163955"/>
          </a:xfrm>
          <a:prstGeom prst="rect">
            <a:avLst/>
          </a:prstGeom>
        </p:spPr>
      </p:pic>
      <p:sp>
        <p:nvSpPr>
          <p:cNvPr id="6" name="TextBox 5"/>
          <p:cNvSpPr txBox="1"/>
          <p:nvPr/>
        </p:nvSpPr>
        <p:spPr>
          <a:xfrm>
            <a:off x="2974342" y="3490426"/>
            <a:ext cx="620210" cy="461665"/>
          </a:xfrm>
          <a:prstGeom prst="rect">
            <a:avLst/>
          </a:prstGeom>
          <a:noFill/>
        </p:spPr>
        <p:txBody>
          <a:bodyPr wrap="square" rtlCol="0">
            <a:spAutoFit/>
          </a:bodyPr>
          <a:lstStyle/>
          <a:p>
            <a:r>
              <a:rPr lang="en-US" sz="2400" dirty="0" smtClean="0"/>
              <a:t>Let</a:t>
            </a:r>
            <a:r>
              <a:rPr lang="en-US" dirty="0" smtClean="0"/>
              <a:t> </a:t>
            </a:r>
            <a:endParaRPr lang="en-US" dirty="0"/>
          </a:p>
        </p:txBody>
      </p:sp>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21889" y="3625762"/>
            <a:ext cx="3739515" cy="316230"/>
          </a:xfrm>
          <a:prstGeom prst="rect">
            <a:avLst/>
          </a:prstGeom>
        </p:spPr>
      </p:pic>
      <p:pic>
        <p:nvPicPr>
          <p:cNvPr id="13" name="Picture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795192" y="4577390"/>
            <a:ext cx="5640705" cy="1516380"/>
          </a:xfrm>
          <a:prstGeom prst="rect">
            <a:avLst/>
          </a:prstGeom>
        </p:spPr>
      </p:pic>
    </p:spTree>
    <p:extLst>
      <p:ext uri="{BB962C8B-B14F-4D97-AF65-F5344CB8AC3E}">
        <p14:creationId xmlns:p14="http://schemas.microsoft.com/office/powerpoint/2010/main" val="3766111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a:t>
            </a:r>
            <a:r>
              <a:rPr lang="en-US" dirty="0" err="1" smtClean="0"/>
              <a:t>FitzHugh-Nagumo</a:t>
            </a:r>
            <a:r>
              <a:rPr lang="en-US" dirty="0" smtClean="0"/>
              <a:t> </a:t>
            </a:r>
            <a:r>
              <a:rPr lang="en-US" dirty="0"/>
              <a:t>wave analysis</a:t>
            </a:r>
          </a:p>
        </p:txBody>
      </p:sp>
      <p:pic>
        <p:nvPicPr>
          <p:cNvPr id="4" name="Picture 3"/>
          <p:cNvPicPr>
            <a:picLocks noChangeAspect="1"/>
          </p:cNvPicPr>
          <p:nvPr/>
        </p:nvPicPr>
        <p:blipFill>
          <a:blip r:embed="rId3"/>
          <a:stretch>
            <a:fillRect/>
          </a:stretch>
        </p:blipFill>
        <p:spPr>
          <a:xfrm>
            <a:off x="5820208" y="2170976"/>
            <a:ext cx="5441955" cy="4216041"/>
          </a:xfrm>
          <a:prstGeom prst="rect">
            <a:avLst/>
          </a:prstGeom>
        </p:spPr>
      </p:pic>
      <p:cxnSp>
        <p:nvCxnSpPr>
          <p:cNvPr id="6" name="Straight Connector 5"/>
          <p:cNvCxnSpPr/>
          <p:nvPr/>
        </p:nvCxnSpPr>
        <p:spPr>
          <a:xfrm>
            <a:off x="9583834" y="5521122"/>
            <a:ext cx="11574" cy="71763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537044" y="5521122"/>
            <a:ext cx="11574" cy="71763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33363" y="6270464"/>
            <a:ext cx="659757" cy="400110"/>
          </a:xfrm>
          <a:prstGeom prst="rect">
            <a:avLst/>
          </a:prstGeom>
          <a:noFill/>
        </p:spPr>
        <p:txBody>
          <a:bodyPr wrap="square" rtlCol="0">
            <a:spAutoFit/>
          </a:bodyPr>
          <a:lstStyle/>
          <a:p>
            <a:r>
              <a:rPr lang="en-US" sz="2000" b="1" dirty="0" smtClean="0">
                <a:solidFill>
                  <a:srgbClr val="EC8C2D"/>
                </a:solidFill>
              </a:rPr>
              <a:t>V</a:t>
            </a:r>
            <a:r>
              <a:rPr lang="en-US" sz="2000" b="1" baseline="30000" dirty="0" smtClean="0">
                <a:solidFill>
                  <a:srgbClr val="EC8C2D"/>
                </a:solidFill>
              </a:rPr>
              <a:t>+</a:t>
            </a:r>
            <a:endParaRPr lang="en-US" sz="2000" b="1" baseline="30000" dirty="0">
              <a:solidFill>
                <a:srgbClr val="EC8C2D"/>
              </a:solidFill>
            </a:endParaRPr>
          </a:p>
        </p:txBody>
      </p:sp>
      <p:sp>
        <p:nvSpPr>
          <p:cNvPr id="10" name="TextBox 9"/>
          <p:cNvSpPr txBox="1"/>
          <p:nvPr/>
        </p:nvSpPr>
        <p:spPr>
          <a:xfrm>
            <a:off x="7320057" y="6270464"/>
            <a:ext cx="659757" cy="400110"/>
          </a:xfrm>
          <a:prstGeom prst="rect">
            <a:avLst/>
          </a:prstGeom>
          <a:noFill/>
        </p:spPr>
        <p:txBody>
          <a:bodyPr wrap="square" rtlCol="0">
            <a:spAutoFit/>
          </a:bodyPr>
          <a:lstStyle/>
          <a:p>
            <a:r>
              <a:rPr lang="en-US" sz="2000" b="1" dirty="0" smtClean="0">
                <a:solidFill>
                  <a:srgbClr val="EC8C2D"/>
                </a:solidFill>
              </a:rPr>
              <a:t>V</a:t>
            </a:r>
            <a:r>
              <a:rPr lang="en-US" sz="2000" b="1" baseline="30000" dirty="0" smtClean="0">
                <a:solidFill>
                  <a:srgbClr val="EC8C2D"/>
                </a:solidFill>
              </a:rPr>
              <a:t>-</a:t>
            </a:r>
            <a:endParaRPr lang="en-US" sz="2000" b="1" baseline="30000" dirty="0">
              <a:solidFill>
                <a:srgbClr val="EC8C2D"/>
              </a:solidFill>
            </a:endParaRPr>
          </a:p>
        </p:txBody>
      </p:sp>
      <p:cxnSp>
        <p:nvCxnSpPr>
          <p:cNvPr id="12" name="Straight Connector 11"/>
          <p:cNvCxnSpPr/>
          <p:nvPr/>
        </p:nvCxnSpPr>
        <p:spPr>
          <a:xfrm flipH="1" flipV="1">
            <a:off x="5972533" y="3426104"/>
            <a:ext cx="3900668" cy="23149"/>
          </a:xfrm>
          <a:prstGeom prst="line">
            <a:avLst/>
          </a:prstGeom>
          <a:ln w="25400">
            <a:solidFill>
              <a:srgbClr val="EC8C2D"/>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90329" y="3237623"/>
            <a:ext cx="659757" cy="400110"/>
          </a:xfrm>
          <a:prstGeom prst="rect">
            <a:avLst/>
          </a:prstGeom>
          <a:noFill/>
        </p:spPr>
        <p:txBody>
          <a:bodyPr wrap="square" rtlCol="0">
            <a:spAutoFit/>
          </a:bodyPr>
          <a:lstStyle/>
          <a:p>
            <a:r>
              <a:rPr lang="en-US" sz="2000" b="1" dirty="0" err="1">
                <a:solidFill>
                  <a:srgbClr val="EC8C2D"/>
                </a:solidFill>
              </a:rPr>
              <a:t>W</a:t>
            </a:r>
            <a:r>
              <a:rPr lang="en-US" sz="2000" b="1" baseline="30000" dirty="0" err="1" smtClean="0">
                <a:solidFill>
                  <a:srgbClr val="EC8C2D"/>
                </a:solidFill>
              </a:rPr>
              <a:t>ss</a:t>
            </a:r>
            <a:endParaRPr lang="en-US" sz="2000" b="1" baseline="30000" dirty="0">
              <a:solidFill>
                <a:srgbClr val="EC8C2D"/>
              </a:solidFill>
            </a:endParaRPr>
          </a:p>
        </p:txBody>
      </p:sp>
      <p:sp>
        <p:nvSpPr>
          <p:cNvPr id="14" name="TextBox 13"/>
          <p:cNvSpPr txBox="1"/>
          <p:nvPr/>
        </p:nvSpPr>
        <p:spPr>
          <a:xfrm>
            <a:off x="803255" y="1690688"/>
            <a:ext cx="4259483" cy="954107"/>
          </a:xfrm>
          <a:prstGeom prst="rect">
            <a:avLst/>
          </a:prstGeom>
          <a:noFill/>
        </p:spPr>
        <p:txBody>
          <a:bodyPr wrap="square" rtlCol="0">
            <a:spAutoFit/>
          </a:bodyPr>
          <a:lstStyle/>
          <a:p>
            <a:r>
              <a:rPr lang="en-US" sz="2000" dirty="0" smtClean="0"/>
              <a:t>In the fast timescale:</a:t>
            </a:r>
          </a:p>
          <a:p>
            <a:endParaRPr lang="en-US" dirty="0"/>
          </a:p>
          <a:p>
            <a:endParaRPr lang="en-US" dirty="0"/>
          </a:p>
        </p:txBody>
      </p:sp>
      <p:pic>
        <p:nvPicPr>
          <p:cNvPr id="18" name="Picture 1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88209" y="2237141"/>
            <a:ext cx="2817495" cy="1249680"/>
          </a:xfrm>
          <a:prstGeom prst="rect">
            <a:avLst/>
          </a:prstGeom>
        </p:spPr>
      </p:pic>
      <p:sp>
        <p:nvSpPr>
          <p:cNvPr id="17" name="TextBox 16"/>
          <p:cNvSpPr txBox="1"/>
          <p:nvPr/>
        </p:nvSpPr>
        <p:spPr>
          <a:xfrm>
            <a:off x="803255" y="3817331"/>
            <a:ext cx="4189594" cy="2246769"/>
          </a:xfrm>
          <a:prstGeom prst="rect">
            <a:avLst/>
          </a:prstGeom>
          <a:noFill/>
        </p:spPr>
        <p:txBody>
          <a:bodyPr wrap="square" rtlCol="0">
            <a:spAutoFit/>
          </a:bodyPr>
          <a:lstStyle/>
          <a:p>
            <a:r>
              <a:rPr lang="en-US" sz="2000" dirty="0" smtClean="0"/>
              <a:t>Since this wave front will dominate all the dynamics of the wave, this is where the analysis takes place</a:t>
            </a:r>
          </a:p>
          <a:p>
            <a:endParaRPr lang="en-US" sz="2000" dirty="0"/>
          </a:p>
          <a:p>
            <a:r>
              <a:rPr lang="en-US" sz="2000" dirty="0" smtClean="0"/>
              <a:t>The wave can only travel from V</a:t>
            </a:r>
            <a:r>
              <a:rPr lang="en-US" sz="2000" baseline="30000" dirty="0" smtClean="0"/>
              <a:t>+</a:t>
            </a:r>
            <a:r>
              <a:rPr lang="en-US" sz="2000" dirty="0" smtClean="0"/>
              <a:t> to V</a:t>
            </a:r>
            <a:r>
              <a:rPr lang="en-US" sz="2000" baseline="30000" dirty="0" smtClean="0"/>
              <a:t>-</a:t>
            </a:r>
            <a:r>
              <a:rPr lang="en-US" sz="2000" dirty="0" smtClean="0"/>
              <a:t> in this context (velocity is always positive)</a:t>
            </a:r>
            <a:endParaRPr lang="en-US" sz="2000" dirty="0"/>
          </a:p>
        </p:txBody>
      </p:sp>
    </p:spTree>
    <p:extLst>
      <p:ext uri="{BB962C8B-B14F-4D97-AF65-F5344CB8AC3E}">
        <p14:creationId xmlns:p14="http://schemas.microsoft.com/office/powerpoint/2010/main" val="10698617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25"/>
            <a:ext cx="10515600" cy="1325563"/>
          </a:xfrm>
        </p:spPr>
        <p:txBody>
          <a:bodyPr/>
          <a:lstStyle/>
          <a:p>
            <a:r>
              <a:rPr lang="en-US" dirty="0" smtClean="0"/>
              <a:t>	</a:t>
            </a:r>
            <a:r>
              <a:rPr lang="en-US" dirty="0" err="1" smtClean="0"/>
              <a:t>FitzHugh-Nagumo</a:t>
            </a:r>
            <a:r>
              <a:rPr lang="en-US" dirty="0" smtClean="0"/>
              <a:t> wave analysis</a:t>
            </a:r>
            <a:endParaRPr lang="en-US" dirty="0"/>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12043" y="1556007"/>
            <a:ext cx="3956685" cy="702945"/>
          </a:xfrm>
          <a:prstGeom prst="rect">
            <a:avLst/>
          </a:prstGeom>
        </p:spPr>
      </p:pic>
      <p:sp>
        <p:nvSpPr>
          <p:cNvPr id="7" name="TextBox 6"/>
          <p:cNvSpPr txBox="1"/>
          <p:nvPr/>
        </p:nvSpPr>
        <p:spPr>
          <a:xfrm>
            <a:off x="5058138" y="2639028"/>
            <a:ext cx="1701478" cy="461665"/>
          </a:xfrm>
          <a:prstGeom prst="rect">
            <a:avLst/>
          </a:prstGeom>
          <a:noFill/>
        </p:spPr>
        <p:txBody>
          <a:bodyPr wrap="square" rtlCol="0">
            <a:spAutoFit/>
          </a:bodyPr>
          <a:lstStyle/>
          <a:p>
            <a:r>
              <a:rPr lang="en-US" sz="2400" dirty="0" smtClean="0">
                <a:solidFill>
                  <a:srgbClr val="FF0000"/>
                </a:solidFill>
              </a:rPr>
              <a:t>Multiply by           </a:t>
            </a:r>
            <a:endParaRPr lang="en-US" sz="2400" dirty="0">
              <a:solidFill>
                <a:srgbClr val="FF0000"/>
              </a:solidFill>
            </a:endParaRPr>
          </a:p>
        </p:txBody>
      </p:sp>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59615" y="2596945"/>
            <a:ext cx="421005" cy="653415"/>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45255" y="3601786"/>
            <a:ext cx="5890260" cy="779145"/>
          </a:xfrm>
          <a:prstGeom prst="rect">
            <a:avLst/>
          </a:prstGeom>
        </p:spPr>
      </p:pic>
      <p:sp>
        <p:nvSpPr>
          <p:cNvPr id="11" name="TextBox 10"/>
          <p:cNvSpPr txBox="1"/>
          <p:nvPr/>
        </p:nvSpPr>
        <p:spPr>
          <a:xfrm>
            <a:off x="5201973" y="4593194"/>
            <a:ext cx="1976823" cy="461665"/>
          </a:xfrm>
          <a:prstGeom prst="rect">
            <a:avLst/>
          </a:prstGeom>
          <a:noFill/>
        </p:spPr>
        <p:txBody>
          <a:bodyPr wrap="none" rtlCol="0">
            <a:spAutoFit/>
          </a:bodyPr>
          <a:lstStyle/>
          <a:p>
            <a:r>
              <a:rPr lang="en-US" sz="2400" dirty="0" smtClean="0">
                <a:solidFill>
                  <a:srgbClr val="FF0000"/>
                </a:solidFill>
              </a:rPr>
              <a:t>Integrate over </a:t>
            </a:r>
            <a:endParaRPr lang="en-US" sz="2400" dirty="0">
              <a:solidFill>
                <a:srgbClr val="FF0000"/>
              </a:solidFill>
            </a:endParaRPr>
          </a:p>
        </p:txBody>
      </p:sp>
      <p:pic>
        <p:nvPicPr>
          <p:cNvPr id="12" name="Picture 1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401090" y="4803973"/>
            <a:ext cx="135255" cy="142875"/>
          </a:xfrm>
          <a:prstGeom prst="rect">
            <a:avLst/>
          </a:prstGeom>
        </p:spPr>
      </p:pic>
      <p:pic>
        <p:nvPicPr>
          <p:cNvPr id="15" name="Picture 1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027009" y="5369891"/>
            <a:ext cx="8326755" cy="790575"/>
          </a:xfrm>
          <a:prstGeom prst="rect">
            <a:avLst/>
          </a:prstGeom>
        </p:spPr>
      </p:pic>
    </p:spTree>
    <p:extLst>
      <p:ext uri="{BB962C8B-B14F-4D97-AF65-F5344CB8AC3E}">
        <p14:creationId xmlns:p14="http://schemas.microsoft.com/office/powerpoint/2010/main" val="286343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85010" y="1707634"/>
            <a:ext cx="8530590" cy="2779395"/>
          </a:xfrm>
          <a:prstGeom prst="rect">
            <a:avLst/>
          </a:prstGeom>
        </p:spPr>
      </p:pic>
      <p:pic>
        <p:nvPicPr>
          <p:cNvPr id="17" name="Picture 1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535424" y="5314736"/>
            <a:ext cx="5720715" cy="853440"/>
          </a:xfrm>
          <a:prstGeom prst="rect">
            <a:avLst/>
          </a:prstGeom>
        </p:spPr>
      </p:pic>
      <p:cxnSp>
        <p:nvCxnSpPr>
          <p:cNvPr id="10" name="Straight Arrow Connector 9"/>
          <p:cNvCxnSpPr/>
          <p:nvPr/>
        </p:nvCxnSpPr>
        <p:spPr>
          <a:xfrm>
            <a:off x="8511692" y="3652943"/>
            <a:ext cx="2141317" cy="10185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653009" y="4496049"/>
            <a:ext cx="428263" cy="461665"/>
          </a:xfrm>
          <a:prstGeom prst="rect">
            <a:avLst/>
          </a:prstGeom>
          <a:noFill/>
        </p:spPr>
        <p:txBody>
          <a:bodyPr wrap="square" rtlCol="0">
            <a:spAutoFit/>
          </a:bodyPr>
          <a:lstStyle/>
          <a:p>
            <a:r>
              <a:rPr lang="en-US" sz="2400" dirty="0" smtClean="0">
                <a:solidFill>
                  <a:srgbClr val="FF0000"/>
                </a:solidFill>
              </a:rPr>
              <a:t>0</a:t>
            </a:r>
            <a:endParaRPr lang="en-US" sz="2400" dirty="0">
              <a:solidFill>
                <a:srgbClr val="FF0000"/>
              </a:solidFill>
            </a:endParaRPr>
          </a:p>
        </p:txBody>
      </p:sp>
      <p:sp>
        <p:nvSpPr>
          <p:cNvPr id="15" name="Rectangle 14"/>
          <p:cNvSpPr/>
          <p:nvPr/>
        </p:nvSpPr>
        <p:spPr>
          <a:xfrm>
            <a:off x="3240912" y="5098081"/>
            <a:ext cx="6423949" cy="13342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title"/>
          </p:nvPr>
        </p:nvSpPr>
        <p:spPr>
          <a:xfrm>
            <a:off x="0" y="7025"/>
            <a:ext cx="10515600" cy="1325563"/>
          </a:xfrm>
        </p:spPr>
        <p:txBody>
          <a:bodyPr/>
          <a:lstStyle/>
          <a:p>
            <a:r>
              <a:rPr lang="en-US" dirty="0" smtClean="0"/>
              <a:t>	</a:t>
            </a:r>
            <a:r>
              <a:rPr lang="en-US" dirty="0" err="1" smtClean="0"/>
              <a:t>FitzHugh-Nagumo</a:t>
            </a:r>
            <a:r>
              <a:rPr lang="en-US" dirty="0" smtClean="0"/>
              <a:t> wave analysis</a:t>
            </a:r>
            <a:endParaRPr lang="en-US" dirty="0"/>
          </a:p>
        </p:txBody>
      </p:sp>
    </p:spTree>
    <p:extLst>
      <p:ext uri="{BB962C8B-B14F-4D97-AF65-F5344CB8AC3E}">
        <p14:creationId xmlns:p14="http://schemas.microsoft.com/office/powerpoint/2010/main" val="613599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31117" y="2945114"/>
            <a:ext cx="3939540" cy="2318385"/>
          </a:xfrm>
          <a:prstGeom prst="rect">
            <a:avLst/>
          </a:prstGeom>
        </p:spPr>
      </p:pic>
      <p:pic>
        <p:nvPicPr>
          <p:cNvPr id="5" name="Picture 4"/>
          <p:cNvPicPr>
            <a:picLocks noChangeAspect="1"/>
          </p:cNvPicPr>
          <p:nvPr/>
        </p:nvPicPr>
        <p:blipFill>
          <a:blip r:embed="rId4"/>
          <a:stretch>
            <a:fillRect/>
          </a:stretch>
        </p:blipFill>
        <p:spPr>
          <a:xfrm>
            <a:off x="5797059" y="1916333"/>
            <a:ext cx="5441955" cy="4216041"/>
          </a:xfrm>
          <a:prstGeom prst="rect">
            <a:avLst/>
          </a:prstGeom>
        </p:spPr>
      </p:pic>
      <p:cxnSp>
        <p:nvCxnSpPr>
          <p:cNvPr id="6" name="Straight Connector 5"/>
          <p:cNvCxnSpPr/>
          <p:nvPr/>
        </p:nvCxnSpPr>
        <p:spPr>
          <a:xfrm flipH="1">
            <a:off x="9525959" y="2930035"/>
            <a:ext cx="4" cy="3054074"/>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04570" y="2858947"/>
            <a:ext cx="13500" cy="312516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352339" y="6015821"/>
            <a:ext cx="659757" cy="400110"/>
          </a:xfrm>
          <a:prstGeom prst="rect">
            <a:avLst/>
          </a:prstGeom>
          <a:noFill/>
        </p:spPr>
        <p:txBody>
          <a:bodyPr wrap="square" rtlCol="0">
            <a:spAutoFit/>
          </a:bodyPr>
          <a:lstStyle/>
          <a:p>
            <a:r>
              <a:rPr lang="en-US" sz="2000" b="1" dirty="0" smtClean="0">
                <a:solidFill>
                  <a:srgbClr val="EC8C2D"/>
                </a:solidFill>
              </a:rPr>
              <a:t>V</a:t>
            </a:r>
            <a:r>
              <a:rPr lang="en-US" sz="2000" b="1" baseline="30000" dirty="0" smtClean="0">
                <a:solidFill>
                  <a:srgbClr val="EC8C2D"/>
                </a:solidFill>
              </a:rPr>
              <a:t>+</a:t>
            </a:r>
            <a:endParaRPr lang="en-US" sz="2000" b="1" baseline="30000" dirty="0">
              <a:solidFill>
                <a:srgbClr val="EC8C2D"/>
              </a:solidFill>
            </a:endParaRPr>
          </a:p>
        </p:txBody>
      </p:sp>
      <p:sp>
        <p:nvSpPr>
          <p:cNvPr id="9" name="TextBox 8"/>
          <p:cNvSpPr txBox="1"/>
          <p:nvPr/>
        </p:nvSpPr>
        <p:spPr>
          <a:xfrm>
            <a:off x="7447383" y="6015821"/>
            <a:ext cx="659757" cy="400110"/>
          </a:xfrm>
          <a:prstGeom prst="rect">
            <a:avLst/>
          </a:prstGeom>
          <a:noFill/>
        </p:spPr>
        <p:txBody>
          <a:bodyPr wrap="square" rtlCol="0">
            <a:spAutoFit/>
          </a:bodyPr>
          <a:lstStyle/>
          <a:p>
            <a:r>
              <a:rPr lang="en-US" sz="2000" b="1" dirty="0" smtClean="0">
                <a:solidFill>
                  <a:srgbClr val="EC8C2D"/>
                </a:solidFill>
              </a:rPr>
              <a:t>V</a:t>
            </a:r>
            <a:r>
              <a:rPr lang="en-US" sz="2000" b="1" baseline="30000" dirty="0" smtClean="0">
                <a:solidFill>
                  <a:srgbClr val="EC8C2D"/>
                </a:solidFill>
              </a:rPr>
              <a:t>-</a:t>
            </a:r>
            <a:endParaRPr lang="en-US" sz="2000" b="1" baseline="30000" dirty="0">
              <a:solidFill>
                <a:srgbClr val="EC8C2D"/>
              </a:solidFill>
            </a:endParaRPr>
          </a:p>
        </p:txBody>
      </p:sp>
      <p:cxnSp>
        <p:nvCxnSpPr>
          <p:cNvPr id="10" name="Straight Connector 9"/>
          <p:cNvCxnSpPr/>
          <p:nvPr/>
        </p:nvCxnSpPr>
        <p:spPr>
          <a:xfrm flipH="1" flipV="1">
            <a:off x="5949384" y="3171462"/>
            <a:ext cx="3900668" cy="23148"/>
          </a:xfrm>
          <a:prstGeom prst="line">
            <a:avLst/>
          </a:prstGeom>
          <a:ln w="25400">
            <a:solidFill>
              <a:srgbClr val="EC8C2D"/>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67180" y="2982980"/>
            <a:ext cx="659757" cy="400110"/>
          </a:xfrm>
          <a:prstGeom prst="rect">
            <a:avLst/>
          </a:prstGeom>
          <a:noFill/>
        </p:spPr>
        <p:txBody>
          <a:bodyPr wrap="square" rtlCol="0">
            <a:spAutoFit/>
          </a:bodyPr>
          <a:lstStyle/>
          <a:p>
            <a:r>
              <a:rPr lang="en-US" sz="2000" b="1" dirty="0" err="1">
                <a:solidFill>
                  <a:srgbClr val="EC8C2D"/>
                </a:solidFill>
              </a:rPr>
              <a:t>W</a:t>
            </a:r>
            <a:r>
              <a:rPr lang="en-US" sz="2000" b="1" baseline="30000" dirty="0" err="1" smtClean="0">
                <a:solidFill>
                  <a:srgbClr val="EC8C2D"/>
                </a:solidFill>
              </a:rPr>
              <a:t>ss</a:t>
            </a:r>
            <a:endParaRPr lang="en-US" sz="2000" b="1" baseline="30000" dirty="0">
              <a:solidFill>
                <a:srgbClr val="EC8C2D"/>
              </a:solidFill>
            </a:endParaRPr>
          </a:p>
        </p:txBody>
      </p:sp>
      <p:sp>
        <p:nvSpPr>
          <p:cNvPr id="19" name="Title 1"/>
          <p:cNvSpPr>
            <a:spLocks noGrp="1"/>
          </p:cNvSpPr>
          <p:nvPr>
            <p:ph type="title"/>
          </p:nvPr>
        </p:nvSpPr>
        <p:spPr>
          <a:xfrm>
            <a:off x="0" y="7350"/>
            <a:ext cx="10515600" cy="1325563"/>
          </a:xfrm>
        </p:spPr>
        <p:txBody>
          <a:bodyPr/>
          <a:lstStyle/>
          <a:p>
            <a:r>
              <a:rPr lang="en-US" dirty="0" smtClean="0"/>
              <a:t>	Maxwell Condition</a:t>
            </a:r>
            <a:endParaRPr lang="en-US" dirty="0"/>
          </a:p>
        </p:txBody>
      </p:sp>
    </p:spTree>
    <p:extLst>
      <p:ext uri="{BB962C8B-B14F-4D97-AF65-F5344CB8AC3E}">
        <p14:creationId xmlns:p14="http://schemas.microsoft.com/office/powerpoint/2010/main" val="1679464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Numerical results Fitzhugh-</a:t>
            </a:r>
            <a:r>
              <a:rPr lang="en-US" dirty="0" err="1" smtClean="0"/>
              <a:t>Nagumo</a:t>
            </a:r>
            <a:endParaRPr lang="en-US" dirty="0"/>
          </a:p>
        </p:txBody>
      </p:sp>
      <p:pic>
        <p:nvPicPr>
          <p:cNvPr id="4" name="Picture 3"/>
          <p:cNvPicPr>
            <a:picLocks noChangeAspect="1"/>
          </p:cNvPicPr>
          <p:nvPr/>
        </p:nvPicPr>
        <p:blipFill>
          <a:blip r:embed="rId4"/>
          <a:stretch>
            <a:fillRect/>
          </a:stretch>
        </p:blipFill>
        <p:spPr>
          <a:xfrm>
            <a:off x="4496762" y="1544899"/>
            <a:ext cx="2502228" cy="2002536"/>
          </a:xfrm>
          <a:prstGeom prst="rect">
            <a:avLst/>
          </a:prstGeom>
        </p:spPr>
      </p:pic>
      <p:pic>
        <p:nvPicPr>
          <p:cNvPr id="5" name="Picture 4"/>
          <p:cNvPicPr>
            <a:picLocks noChangeAspect="1"/>
          </p:cNvPicPr>
          <p:nvPr/>
        </p:nvPicPr>
        <p:blipFill>
          <a:blip r:embed="rId5"/>
          <a:stretch>
            <a:fillRect/>
          </a:stretch>
        </p:blipFill>
        <p:spPr>
          <a:xfrm>
            <a:off x="1104419" y="1543705"/>
            <a:ext cx="2587905" cy="2004925"/>
          </a:xfrm>
          <a:prstGeom prst="rect">
            <a:avLst/>
          </a:prstGeom>
        </p:spPr>
      </p:pic>
      <p:pic>
        <p:nvPicPr>
          <p:cNvPr id="7" name="Picture 6"/>
          <p:cNvPicPr>
            <a:picLocks noChangeAspect="1"/>
          </p:cNvPicPr>
          <p:nvPr/>
        </p:nvPicPr>
        <p:blipFill>
          <a:blip r:embed="rId6"/>
          <a:stretch>
            <a:fillRect/>
          </a:stretch>
        </p:blipFill>
        <p:spPr>
          <a:xfrm>
            <a:off x="4502698" y="4117074"/>
            <a:ext cx="2490356" cy="2002536"/>
          </a:xfrm>
          <a:prstGeom prst="rect">
            <a:avLst/>
          </a:prstGeom>
        </p:spPr>
      </p:pic>
      <p:pic>
        <p:nvPicPr>
          <p:cNvPr id="8" name="Picture 7"/>
          <p:cNvPicPr>
            <a:picLocks noChangeAspect="1"/>
          </p:cNvPicPr>
          <p:nvPr/>
        </p:nvPicPr>
        <p:blipFill>
          <a:blip r:embed="rId7"/>
          <a:stretch>
            <a:fillRect/>
          </a:stretch>
        </p:blipFill>
        <p:spPr>
          <a:xfrm>
            <a:off x="1138779" y="4117074"/>
            <a:ext cx="2519184" cy="2002536"/>
          </a:xfrm>
          <a:prstGeom prst="rect">
            <a:avLst/>
          </a:prstGeom>
        </p:spPr>
      </p:pic>
      <p:pic>
        <p:nvPicPr>
          <p:cNvPr id="19" name="Picture 1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5466" y="1969990"/>
            <a:ext cx="3878982" cy="1045945"/>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18616" y="4684233"/>
            <a:ext cx="3658062" cy="1042419"/>
          </a:xfrm>
          <a:prstGeom prst="rect">
            <a:avLst/>
          </a:prstGeom>
        </p:spPr>
      </p:pic>
      <p:sp>
        <p:nvSpPr>
          <p:cNvPr id="17" name="TextBox 16"/>
          <p:cNvSpPr txBox="1"/>
          <p:nvPr/>
        </p:nvSpPr>
        <p:spPr>
          <a:xfrm>
            <a:off x="8356920" y="2743200"/>
            <a:ext cx="2558302" cy="369332"/>
          </a:xfrm>
          <a:prstGeom prst="rect">
            <a:avLst/>
          </a:prstGeom>
          <a:noFill/>
        </p:spPr>
        <p:txBody>
          <a:bodyPr wrap="square" rtlCol="0">
            <a:spAutoFit/>
          </a:bodyPr>
          <a:lstStyle/>
          <a:p>
            <a:r>
              <a:rPr lang="en-US" dirty="0" smtClean="0"/>
              <a:t>Travelling wave</a:t>
            </a:r>
            <a:endParaRPr lang="en-US" dirty="0"/>
          </a:p>
        </p:txBody>
      </p:sp>
      <p:sp>
        <p:nvSpPr>
          <p:cNvPr id="18" name="TextBox 17"/>
          <p:cNvSpPr txBox="1"/>
          <p:nvPr/>
        </p:nvSpPr>
        <p:spPr>
          <a:xfrm>
            <a:off x="8380070" y="5455715"/>
            <a:ext cx="2558302" cy="369332"/>
          </a:xfrm>
          <a:prstGeom prst="rect">
            <a:avLst/>
          </a:prstGeom>
          <a:noFill/>
        </p:spPr>
        <p:txBody>
          <a:bodyPr wrap="square" rtlCol="0">
            <a:spAutoFit/>
          </a:bodyPr>
          <a:lstStyle/>
          <a:p>
            <a:r>
              <a:rPr lang="en-US" dirty="0" smtClean="0"/>
              <a:t>Stationary excitation</a:t>
            </a:r>
            <a:endParaRPr lang="en-US" dirty="0"/>
          </a:p>
        </p:txBody>
      </p:sp>
    </p:spTree>
    <p:extLst>
      <p:ext uri="{BB962C8B-B14F-4D97-AF65-F5344CB8AC3E}">
        <p14:creationId xmlns:p14="http://schemas.microsoft.com/office/powerpoint/2010/main" val="881968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algn="ctr"/>
            <a:r>
              <a:rPr lang="en-US" dirty="0" smtClean="0"/>
              <a:t>	Blebs occur during cytokinesis and some cells use </a:t>
            </a:r>
            <a:r>
              <a:rPr lang="en-US" dirty="0" err="1" smtClean="0"/>
              <a:t>blebbing</a:t>
            </a:r>
            <a:r>
              <a:rPr lang="en-US" dirty="0" smtClean="0"/>
              <a:t> for cell migration</a:t>
            </a:r>
            <a:endParaRPr lang="en-US" dirty="0"/>
          </a:p>
        </p:txBody>
      </p:sp>
      <p:pic>
        <p:nvPicPr>
          <p:cNvPr id="4" name="blebbing-division_01.jpg"/>
          <p:cNvPicPr>
            <a:picLocks noGrp="1"/>
          </p:cNvPicPr>
          <p:nvPr>
            <p:ph idx="1"/>
          </p:nvPr>
        </p:nvPicPr>
        <p:blipFill>
          <a:blip r:embed="rId4">
            <a:extLst/>
          </a:blip>
          <a:stretch>
            <a:fillRect/>
          </a:stretch>
        </p:blipFill>
        <p:spPr>
          <a:xfrm>
            <a:off x="810489" y="1690688"/>
            <a:ext cx="5130800" cy="1829017"/>
          </a:xfrm>
          <a:prstGeom prst="rect">
            <a:avLst/>
          </a:prstGeom>
          <a:ln w="12700">
            <a:miter lim="400000"/>
          </a:ln>
        </p:spPr>
      </p:pic>
      <p:sp>
        <p:nvSpPr>
          <p:cNvPr id="5" name="Rectangle 4"/>
          <p:cNvSpPr/>
          <p:nvPr/>
        </p:nvSpPr>
        <p:spPr>
          <a:xfrm>
            <a:off x="6728690" y="1583274"/>
            <a:ext cx="3837709" cy="1754326"/>
          </a:xfrm>
          <a:prstGeom prst="rect">
            <a:avLst/>
          </a:prstGeom>
        </p:spPr>
        <p:txBody>
          <a:bodyPr wrap="square">
            <a:spAutoFit/>
          </a:bodyPr>
          <a:lstStyle/>
          <a:p>
            <a:pPr lvl="0">
              <a:defRPr sz="1800">
                <a:solidFill>
                  <a:srgbClr val="000000"/>
                </a:solidFill>
              </a:defRPr>
            </a:pPr>
            <a:r>
              <a:rPr lang="en-US" dirty="0" err="1">
                <a:solidFill>
                  <a:srgbClr val="414141"/>
                </a:solidFill>
              </a:rPr>
              <a:t>Blebbing</a:t>
            </a:r>
            <a:r>
              <a:rPr lang="en-US" dirty="0">
                <a:solidFill>
                  <a:srgbClr val="414141"/>
                </a:solidFill>
              </a:rPr>
              <a:t> during cytokinesis in a </a:t>
            </a:r>
          </a:p>
          <a:p>
            <a:pPr lvl="0">
              <a:defRPr sz="1800">
                <a:solidFill>
                  <a:srgbClr val="000000"/>
                </a:solidFill>
              </a:defRPr>
            </a:pPr>
            <a:r>
              <a:rPr lang="en-US" dirty="0">
                <a:solidFill>
                  <a:srgbClr val="414141"/>
                </a:solidFill>
              </a:rPr>
              <a:t>mouse fibroblast (green: myosin-GFP).</a:t>
            </a:r>
          </a:p>
          <a:p>
            <a:pPr lvl="0">
              <a:defRPr sz="1800">
                <a:solidFill>
                  <a:srgbClr val="000000"/>
                </a:solidFill>
              </a:defRPr>
            </a:pPr>
            <a:endParaRPr lang="en-US" dirty="0">
              <a:solidFill>
                <a:srgbClr val="414141"/>
              </a:solidFill>
            </a:endParaRPr>
          </a:p>
          <a:p>
            <a:pPr lvl="0">
              <a:defRPr sz="1800">
                <a:solidFill>
                  <a:srgbClr val="000000"/>
                </a:solidFill>
              </a:defRPr>
            </a:pPr>
            <a:r>
              <a:rPr lang="en-US" u="sng" dirty="0">
                <a:solidFill>
                  <a:srgbClr val="414141"/>
                </a:solidFill>
                <a:hlinkClick r:id="rId5"/>
              </a:rPr>
              <a:t>http://www.mpi-cbg.de/research/research-groups/ewa-paluch.html</a:t>
            </a:r>
          </a:p>
        </p:txBody>
      </p:sp>
      <p:pic>
        <p:nvPicPr>
          <p:cNvPr id="6" name="movingbleb.mp4"/>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6488544" y="3519705"/>
            <a:ext cx="4731327" cy="3009323"/>
          </a:xfrm>
          <a:prstGeom prst="rect">
            <a:avLst/>
          </a:prstGeom>
        </p:spPr>
      </p:pic>
      <p:sp>
        <p:nvSpPr>
          <p:cNvPr id="8" name="Shape 61"/>
          <p:cNvSpPr/>
          <p:nvPr/>
        </p:nvSpPr>
        <p:spPr>
          <a:xfrm>
            <a:off x="574029" y="4680747"/>
            <a:ext cx="5175607" cy="93358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gn="r">
              <a:defRPr sz="1800">
                <a:solidFill>
                  <a:srgbClr val="000000"/>
                </a:solidFill>
              </a:defRPr>
            </a:pPr>
            <a:r>
              <a:rPr dirty="0">
                <a:solidFill>
                  <a:srgbClr val="414141"/>
                </a:solidFill>
              </a:rPr>
              <a:t>Bleb-driven chemotaxis of </a:t>
            </a:r>
            <a:r>
              <a:rPr dirty="0" err="1">
                <a:solidFill>
                  <a:srgbClr val="414141"/>
                </a:solidFill>
              </a:rPr>
              <a:t>Dictyostelium</a:t>
            </a:r>
            <a:r>
              <a:rPr dirty="0">
                <a:solidFill>
                  <a:srgbClr val="414141"/>
                </a:solidFill>
              </a:rPr>
              <a:t> cells</a:t>
            </a:r>
          </a:p>
          <a:p>
            <a:pPr lvl="0" algn="r">
              <a:defRPr sz="1800">
                <a:solidFill>
                  <a:srgbClr val="000000"/>
                </a:solidFill>
              </a:defRPr>
            </a:pPr>
            <a:endParaRPr dirty="0">
              <a:solidFill>
                <a:srgbClr val="414141"/>
              </a:solidFill>
            </a:endParaRPr>
          </a:p>
          <a:p>
            <a:pPr lvl="0" algn="r">
              <a:defRPr sz="1800">
                <a:solidFill>
                  <a:srgbClr val="000000"/>
                </a:solidFill>
              </a:defRPr>
            </a:pPr>
            <a:r>
              <a:rPr dirty="0">
                <a:solidFill>
                  <a:srgbClr val="414141"/>
                </a:solidFill>
              </a:rPr>
              <a:t>Kay et. al. JCB (2014)</a:t>
            </a:r>
          </a:p>
        </p:txBody>
      </p:sp>
    </p:spTree>
    <p:extLst>
      <p:ext uri="{BB962C8B-B14F-4D97-AF65-F5344CB8AC3E}">
        <p14:creationId xmlns:p14="http://schemas.microsoft.com/office/powerpoint/2010/main" val="94623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83909" cy="1325563"/>
          </a:xfrm>
        </p:spPr>
        <p:txBody>
          <a:bodyPr/>
          <a:lstStyle/>
          <a:p>
            <a:r>
              <a:rPr lang="en-US" dirty="0" smtClean="0"/>
              <a:t>Stationary Bleb</a:t>
            </a:r>
            <a:endParaRPr lang="en-US" dirty="0"/>
          </a:p>
        </p:txBody>
      </p:sp>
      <p:sp>
        <p:nvSpPr>
          <p:cNvPr id="4" name="Title 1"/>
          <p:cNvSpPr txBox="1">
            <a:spLocks/>
          </p:cNvSpPr>
          <p:nvPr/>
        </p:nvSpPr>
        <p:spPr>
          <a:xfrm>
            <a:off x="6022109" y="365125"/>
            <a:ext cx="5183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t>
            </a:r>
            <a:r>
              <a:rPr lang="en-US" dirty="0" smtClean="0"/>
              <a:t>ravelling Bleb</a:t>
            </a:r>
            <a:endParaRPr lang="en-US" dirty="0"/>
          </a:p>
        </p:txBody>
      </p:sp>
      <p:pic>
        <p:nvPicPr>
          <p:cNvPr id="5" name="deepcircus9b.m4v"/>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6078305" y="1862566"/>
            <a:ext cx="5127713" cy="3900920"/>
          </a:xfrm>
          <a:prstGeom prst="rect">
            <a:avLst/>
          </a:prstGeom>
        </p:spPr>
      </p:pic>
      <p:sp>
        <p:nvSpPr>
          <p:cNvPr id="6" name="Rectangle 5"/>
          <p:cNvSpPr/>
          <p:nvPr/>
        </p:nvSpPr>
        <p:spPr>
          <a:xfrm>
            <a:off x="6078305" y="6034230"/>
            <a:ext cx="5420810" cy="646331"/>
          </a:xfrm>
          <a:prstGeom prst="rect">
            <a:avLst/>
          </a:prstGeom>
        </p:spPr>
        <p:txBody>
          <a:bodyPr wrap="square">
            <a:spAutoFit/>
          </a:bodyPr>
          <a:lstStyle/>
          <a:p>
            <a:pPr lvl="0" algn="just">
              <a:defRPr sz="1800">
                <a:solidFill>
                  <a:srgbClr val="000000"/>
                </a:solidFill>
              </a:defRPr>
            </a:pPr>
            <a:r>
              <a:rPr lang="en-US" u="sng" dirty="0">
                <a:solidFill>
                  <a:srgbClr val="414141"/>
                </a:solidFill>
                <a:hlinkClick r:id="rId7"/>
              </a:rPr>
              <a:t>https://www.mtholyoke.edu/courses/rfink/Researchvideopages/rvideo3.htm</a:t>
            </a:r>
          </a:p>
        </p:txBody>
      </p:sp>
      <p:pic>
        <p:nvPicPr>
          <p:cNvPr id="7" name="ocilating ble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38200" y="1852734"/>
            <a:ext cx="4162063" cy="3910605"/>
          </a:xfrm>
          <a:prstGeom prst="rect">
            <a:avLst/>
          </a:prstGeom>
        </p:spPr>
      </p:pic>
    </p:spTree>
    <p:extLst>
      <p:ext uri="{BB962C8B-B14F-4D97-AF65-F5344CB8AC3E}">
        <p14:creationId xmlns:p14="http://schemas.microsoft.com/office/powerpoint/2010/main" val="11747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Stationary blebs are understood (theoretically and experimentally) while travelling blebs are not.</a:t>
            </a:r>
          </a:p>
          <a:p>
            <a:pPr marL="0" indent="0">
              <a:buNone/>
            </a:pPr>
            <a:endParaRPr lang="en-US" dirty="0" smtClean="0"/>
          </a:p>
          <a:p>
            <a:pPr lvl="1"/>
            <a:r>
              <a:rPr lang="en-US" dirty="0" smtClean="0"/>
              <a:t>What determines whether a bleb will travel or remain stationary?</a:t>
            </a:r>
          </a:p>
          <a:p>
            <a:pPr marL="457200" lvl="1" indent="0">
              <a:buNone/>
            </a:pPr>
            <a:endParaRPr lang="en-US" dirty="0" smtClean="0"/>
          </a:p>
          <a:p>
            <a:pPr lvl="1"/>
            <a:r>
              <a:rPr lang="en-US" dirty="0" smtClean="0"/>
              <a:t>What determines travel velocity?</a:t>
            </a:r>
            <a:endParaRPr lang="en-US" dirty="0"/>
          </a:p>
          <a:p>
            <a:pPr lvl="1"/>
            <a:endParaRPr lang="en-US" dirty="0" smtClean="0"/>
          </a:p>
          <a:p>
            <a:pPr lvl="1"/>
            <a:endParaRPr lang="en-US" dirty="0"/>
          </a:p>
          <a:p>
            <a:pPr lvl="1"/>
            <a:endParaRPr lang="en-US" dirty="0" smtClean="0"/>
          </a:p>
          <a:p>
            <a:pPr marL="457200" lvl="1" indent="0">
              <a:buNone/>
            </a:pPr>
            <a:r>
              <a:rPr lang="en-US" dirty="0" err="1" smtClean="0">
                <a:solidFill>
                  <a:schemeClr val="bg2">
                    <a:lumMod val="50000"/>
                  </a:schemeClr>
                </a:solidFill>
              </a:rPr>
              <a:t>Strychalski</a:t>
            </a:r>
            <a:r>
              <a:rPr lang="en-US" dirty="0" smtClean="0">
                <a:solidFill>
                  <a:schemeClr val="bg2">
                    <a:lumMod val="50000"/>
                  </a:schemeClr>
                </a:solidFill>
              </a:rPr>
              <a:t> et al 2012, 2014; Lim et al. 2012; Woolley et al 2016; </a:t>
            </a:r>
          </a:p>
          <a:p>
            <a:pPr marL="457200" lvl="1" indent="0">
              <a:buNone/>
            </a:pPr>
            <a:r>
              <a:rPr lang="en-US" dirty="0" err="1" smtClean="0">
                <a:solidFill>
                  <a:schemeClr val="bg2">
                    <a:lumMod val="50000"/>
                  </a:schemeClr>
                </a:solidFill>
              </a:rPr>
              <a:t>Charras</a:t>
            </a:r>
            <a:r>
              <a:rPr lang="en-US" dirty="0" smtClean="0">
                <a:solidFill>
                  <a:schemeClr val="bg2">
                    <a:lumMod val="50000"/>
                  </a:schemeClr>
                </a:solidFill>
              </a:rPr>
              <a:t> et al., 2008; </a:t>
            </a:r>
            <a:r>
              <a:rPr lang="en-US" dirty="0" err="1" smtClean="0">
                <a:solidFill>
                  <a:schemeClr val="bg2">
                    <a:lumMod val="50000"/>
                  </a:schemeClr>
                </a:solidFill>
              </a:rPr>
              <a:t>Paluch</a:t>
            </a:r>
            <a:r>
              <a:rPr lang="en-US" dirty="0" smtClean="0">
                <a:solidFill>
                  <a:schemeClr val="bg2">
                    <a:lumMod val="50000"/>
                  </a:schemeClr>
                </a:solidFill>
              </a:rPr>
              <a:t> et al., 2014</a:t>
            </a:r>
            <a:endParaRPr lang="en-US" dirty="0">
              <a:solidFill>
                <a:schemeClr val="bg2">
                  <a:lumMod val="50000"/>
                </a:schemeClr>
              </a:solidFill>
            </a:endParaRPr>
          </a:p>
        </p:txBody>
      </p:sp>
    </p:spTree>
    <p:extLst>
      <p:ext uri="{BB962C8B-B14F-4D97-AF65-F5344CB8AC3E}">
        <p14:creationId xmlns:p14="http://schemas.microsoft.com/office/powerpoint/2010/main" val="1645199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Mathematical model </a:t>
            </a:r>
            <a:endParaRPr lang="en-US" dirty="0"/>
          </a:p>
        </p:txBody>
      </p:sp>
      <p:pic>
        <p:nvPicPr>
          <p:cNvPr id="4" name="Bleb_cartoon.pdf"/>
          <p:cNvPicPr/>
          <p:nvPr/>
        </p:nvPicPr>
        <p:blipFill>
          <a:blip r:embed="rId2">
            <a:extLst/>
          </a:blip>
          <a:stretch>
            <a:fillRect/>
          </a:stretch>
        </p:blipFill>
        <p:spPr>
          <a:xfrm>
            <a:off x="1636529" y="1585480"/>
            <a:ext cx="8918942" cy="3466811"/>
          </a:xfrm>
          <a:prstGeom prst="rect">
            <a:avLst/>
          </a:prstGeom>
          <a:ln w="12700">
            <a:miter lim="400000"/>
          </a:ln>
        </p:spPr>
      </p:pic>
      <p:sp>
        <p:nvSpPr>
          <p:cNvPr id="5" name="Shape 104"/>
          <p:cNvSpPr/>
          <p:nvPr/>
        </p:nvSpPr>
        <p:spPr>
          <a:xfrm>
            <a:off x="838200" y="5823527"/>
            <a:ext cx="10348599" cy="83099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l" defTabSz="2468201">
              <a:defRPr sz="3500">
                <a:solidFill>
                  <a:srgbClr val="000000"/>
                </a:solidFill>
              </a:defRPr>
            </a:lvl1pPr>
          </a:lstStyle>
          <a:p>
            <a:pPr lvl="0">
              <a:defRPr sz="1800"/>
            </a:pPr>
            <a:r>
              <a:rPr sz="2400" dirty="0"/>
              <a:t>Our simplified model consists of a single layer of actin cortex bound to the plasma membrane by adhesion molecules. </a:t>
            </a:r>
          </a:p>
        </p:txBody>
      </p:sp>
    </p:spTree>
    <p:extLst>
      <p:ext uri="{BB962C8B-B14F-4D97-AF65-F5344CB8AC3E}">
        <p14:creationId xmlns:p14="http://schemas.microsoft.com/office/powerpoint/2010/main" val="20231843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58.75"/>
  <p:tag name="ORIGINALWIDTH" val="835.5"/>
  <p:tag name="LATEXADDIN" val="\documentclass{article}&#10;\usepackage{amsmath}&#10;\usepackage{relsize}&#10;\pagestyle{empty}&#10;\begin{document}&#10;&#10;&#10;&#10;\begin{align*}&#10;\dfrac{dC}{dt}  &amp; =  \alpha A - \gamma C\\&#10;\\&#10;\end{align*}\\&#10;&#10;&#10;\end{document}"/>
  <p:tag name="IGUANATEXSIZE" val="20"/>
  <p:tag name="IGUANATEXCURSOR" val="159"/>
</p:tagLst>
</file>

<file path=ppt/tags/tag10.xml><?xml version="1.0" encoding="utf-8"?>
<p:tagLst xmlns:a="http://schemas.openxmlformats.org/drawingml/2006/main" xmlns:r="http://schemas.openxmlformats.org/officeDocument/2006/relationships" xmlns:p="http://schemas.openxmlformats.org/presentationml/2006/main">
  <p:tag name="ORIGINALHEIGHT" val="299.25"/>
  <p:tag name="ORIGINALWIDTH" val="2746.5"/>
  <p:tag name="LATEXADDIN" val="\documentclass{article}&#10;\usepackage{amsmath}&#10;\usepackage{relsize}&#10;\pagestyle{empty}&#10;\begin{document}&#10;&#10;\begin{align*}&#10;\epsilon\dfrac{da}{ d \tau}  &amp; =  \dfrac{c}{1+c} \mbox{exp}\left(-\dfrac{y_M-y_C}{D}\right) - a \mbox{exp} \left(\dfrac{y_M-y_C}{F_0} \right)\\&#10;\end{align*}&#10;&#10;&#10;\end{document}"/>
  <p:tag name="IGUANATEXSIZE" val="20"/>
  <p:tag name="IGUANATEXCURSOR" val="260"/>
</p:tagLst>
</file>

<file path=ppt/tags/tag11.xml><?xml version="1.0" encoding="utf-8"?>
<p:tagLst xmlns:a="http://schemas.openxmlformats.org/drawingml/2006/main" xmlns:r="http://schemas.openxmlformats.org/officeDocument/2006/relationships" xmlns:p="http://schemas.openxmlformats.org/presentationml/2006/main">
  <p:tag name="ORIGINALHEIGHT" val="124.5"/>
  <p:tag name="ORIGINALWIDTH" val="1329.75"/>
  <p:tag name="LATEXADDIN" val="\documentclass{article}&#10;\usepackage{amsmath}&#10;\usepackage{relsize}&#10;\pagestyle{empty}&#10;\begin{document}&#10;&#10;\begin{align*}&#10;0 &amp; = a(y_M-y_C) - Mcy_C\\&#10;\end{align*}&#10;&#10;\end{document}"/>
  <p:tag name="IGUANATEXSIZE" val="20"/>
  <p:tag name="IGUANATEXCURSOR" val="156"/>
</p:tagLst>
</file>

<file path=ppt/tags/tag12.xml><?xml version="1.0" encoding="utf-8"?>
<p:tagLst xmlns:a="http://schemas.openxmlformats.org/drawingml/2006/main" xmlns:r="http://schemas.openxmlformats.org/officeDocument/2006/relationships" xmlns:p="http://schemas.openxmlformats.org/presentationml/2006/main">
  <p:tag name="ORIGINALHEIGHT" val="299.25"/>
  <p:tag name="ORIGINALWIDTH" val="2271"/>
  <p:tag name="LATEXADDIN" val="\documentclass{article}&#10;\usepackage{amsmath}&#10;\usepackage{relsize}&#10;\pagestyle{empty}&#10;\begin{document}&#10;&#10;\begin{align*}&#10;0 &amp; = -a(y_M - y_C) + P (1-y_M) +\epsilon_{\chi}\dfrac{\partial^2 y_M}{\partial \chi^2}&#10;\end{align*}\\&#10;&#10;&#10;\end{document}"/>
  <p:tag name="IGUANATEXSIZE" val="20"/>
  <p:tag name="IGUANATEXCURSOR" val="216"/>
</p:tagLst>
</file>

<file path=ppt/tags/tag13.xml><?xml version="1.0" encoding="utf-8"?>
<p:tagLst xmlns:a="http://schemas.openxmlformats.org/drawingml/2006/main" xmlns:r="http://schemas.openxmlformats.org/officeDocument/2006/relationships" xmlns:p="http://schemas.openxmlformats.org/presentationml/2006/main">
  <p:tag name="ORIGINALHEIGHT" val="652.5"/>
  <p:tag name="ORIGINALWIDTH" val="1641.75"/>
  <p:tag name="LATEXADDIN" val="\documentclass{article}&#10;\usepackage{amsmath}&#10;\usepackage{relsize}&#10;\pagestyle{empty}&#10;\begin{document}&#10;&#10;&#10;\begin{align*}&#10;v &amp; = k_{\text{off}} \sqrt{\dfrac{\gamma_M}{k_A A_0}} f(D,F_0,P,M)\\&#10;v &amp; \approx k_{\text{off}}  \sqrt{\dfrac{\gamma_M}{k_A A_0}} \\&#10;\end{align*}&#10;&#10;\end{document}"/>
  <p:tag name="IGUANATEXSIZE" val="20"/>
  <p:tag name="IGUANATEXCURSOR" val="191"/>
</p:tagLst>
</file>

<file path=ppt/tags/tag14.xml><?xml version="1.0" encoding="utf-8"?>
<p:tagLst xmlns:a="http://schemas.openxmlformats.org/drawingml/2006/main" xmlns:r="http://schemas.openxmlformats.org/officeDocument/2006/relationships" xmlns:p="http://schemas.openxmlformats.org/presentationml/2006/main">
  <p:tag name="ORIGINALHEIGHT" val="124.5"/>
  <p:tag name="ORIGINALWIDTH" val="324"/>
  <p:tag name="LATEXADDIN" val="\documentclass{article}&#10;\usepackage{amsmath}&#10;\usepackage{relsize}&#10;\pagestyle{empty}&#10;\begin{document}&#10;&#10;$u(x,t)$&#10;&#10;&#10;&#10;&#10;\end{document}"/>
  <p:tag name="IGUANATEXSIZE" val="20"/>
  <p:tag name="IGUANATEXCURSOR" val="111"/>
</p:tagLst>
</file>

<file path=ppt/tags/tag15.xml><?xml version="1.0" encoding="utf-8"?>
<p:tagLst xmlns:a="http://schemas.openxmlformats.org/drawingml/2006/main" xmlns:r="http://schemas.openxmlformats.org/officeDocument/2006/relationships" xmlns:p="http://schemas.openxmlformats.org/presentationml/2006/main">
  <p:tag name="ORIGINALHEIGHT" val="124.5"/>
  <p:tag name="ORIGINALWIDTH" val="1389"/>
  <p:tag name="LATEXADDIN" val="\documentclass{article}&#10;\usepackage{amsmath}&#10;\usepackage{relsize}&#10;\pagestyle{empty}&#10;\begin{document}&#10;&#10;&#10;$u(x,t) = u(x-vt) = u(z)$&#10;&#10;\end{document}"/>
  <p:tag name="IGUANATEXSIZE" val="20"/>
  <p:tag name="IGUANATEXCURSOR" val="128"/>
</p:tagLst>
</file>

<file path=ppt/tags/tag16.xml><?xml version="1.0" encoding="utf-8"?>
<p:tagLst xmlns:a="http://schemas.openxmlformats.org/drawingml/2006/main" xmlns:r="http://schemas.openxmlformats.org/officeDocument/2006/relationships" xmlns:p="http://schemas.openxmlformats.org/presentationml/2006/main">
  <p:tag name="ORIGINALHEIGHT" val="56.25"/>
  <p:tag name="ORIGINALWIDTH" val="55.5"/>
  <p:tag name="LATEXADDIN" val="\documentclass{article}&#10;\usepackage{amsmath}&#10;\usepackage{relsize}&#10;\pagestyle{empty}&#10;\begin{document}&#10;&#10;&#10;$v$&#10;&#10;\end{document}"/>
  <p:tag name="IGUANATEXSIZE" val="20"/>
  <p:tag name="IGUANATEXCURSOR" val="106"/>
</p:tagLst>
</file>

<file path=ppt/tags/tag17.xml><?xml version="1.0" encoding="utf-8"?>
<p:tagLst xmlns:a="http://schemas.openxmlformats.org/drawingml/2006/main" xmlns:r="http://schemas.openxmlformats.org/officeDocument/2006/relationships" xmlns:p="http://schemas.openxmlformats.org/presentationml/2006/main">
  <p:tag name="ORIGINALHEIGHT" val="56.25"/>
  <p:tag name="ORIGINALWIDTH" val="53.25"/>
  <p:tag name="LATEXADDIN" val="\documentclass{article}&#10;\usepackage{amsmath}&#10;\usepackage{relsize}&#10;\pagestyle{empty}&#10;\begin{document}&#10;&#10;&#10;$z$&#10;&#10;\end{document}"/>
  <p:tag name="IGUANATEXSIZE" val="20"/>
  <p:tag name="IGUANATEXCURSOR" val="106"/>
</p:tagLst>
</file>

<file path=ppt/tags/tag18.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LATEXADDIN" val="\documentclass{article}&#10;\usepackage{amsmath}&#10;\usepackage{relsize}&#10;\pagestyle{empty}&#10;\begin{document}&#10;&#10;&#10;&#10;$x$ &#10;\end{document}"/>
  <p:tag name="IGUANATEXSIZE" val="20"/>
  <p:tag name="IGUANATEXCURSOR" val="108"/>
</p:tagLst>
</file>

<file path=ppt/tags/tag19.xml><?xml version="1.0" encoding="utf-8"?>
<p:tagLst xmlns:a="http://schemas.openxmlformats.org/drawingml/2006/main" xmlns:r="http://schemas.openxmlformats.org/officeDocument/2006/relationships" xmlns:p="http://schemas.openxmlformats.org/presentationml/2006/main">
  <p:tag name="ORIGINALHEIGHT" val="78.75"/>
  <p:tag name="ORIGINALWIDTH" val="39"/>
  <p:tag name="LATEXADDIN" val="\documentclass{article}&#10;\usepackage{amsmath}&#10;\usepackage{relsize}&#10;\pagestyle{empty}&#10;\begin{document}&#10;&#10;$t$&#10;&#10;&#10;\end{document}"/>
  <p:tag name="IGUANATEXSIZE" val="20"/>
  <p:tag name="IGUANATEXCURSOR" val="105"/>
</p:tagLst>
</file>

<file path=ppt/tags/tag2.xml><?xml version="1.0" encoding="utf-8"?>
<p:tagLst xmlns:a="http://schemas.openxmlformats.org/drawingml/2006/main" xmlns:r="http://schemas.openxmlformats.org/officeDocument/2006/relationships" xmlns:p="http://schemas.openxmlformats.org/presentationml/2006/main">
  <p:tag name="ORIGINALHEIGHT" val="299.25"/>
  <p:tag name="ORIGINALWIDTH" val="3450"/>
  <p:tag name="LATEXADDIN" val="\documentclass{article}&#10;\usepackage{amsmath}&#10;\usepackage{relsize}&#10;\pagestyle{empty}&#10;\begin{document}&#10;&#10;&#10;\begin{align*}&#10;\epsilon\dfrac{dA}{ dt}  &amp; =  \dfrac{k_{on}C}{C_0 +C} \mbox{exp}\left(-\dfrac{Y_M-Y_C}{\delta}\right) - k_{off}A \mbox{exp} \left(\dfrac{k_{A}(Y_M-Y_C)}{f_0} \right)\\&#10;\end{align*}&#10;&#10;&#10;\end{document}"/>
  <p:tag name="IGUANATEXSIZE" val="20"/>
  <p:tag name="IGUANATEXCURSOR" val="272"/>
</p:tagLst>
</file>

<file path=ppt/tags/tag20.xml><?xml version="1.0" encoding="utf-8"?>
<p:tagLst xmlns:a="http://schemas.openxmlformats.org/drawingml/2006/main" xmlns:r="http://schemas.openxmlformats.org/officeDocument/2006/relationships" xmlns:p="http://schemas.openxmlformats.org/presentationml/2006/main">
  <p:tag name="ORIGINALHEIGHT" val="56.25"/>
  <p:tag name="ORIGINALWIDTH" val="53.25"/>
  <p:tag name="LATEXADDIN" val="\documentclass{article}&#10;\usepackage{amsmath}&#10;\usepackage{relsize}&#10;\pagestyle{empty}&#10;\begin{document}&#10;&#10;&#10;$z$&#10;&#10;\end{document}"/>
  <p:tag name="IGUANATEXSIZE" val="20"/>
  <p:tag name="IGUANATEXCURSOR" val="106"/>
</p:tagLst>
</file>

<file path=ppt/tags/tag21.xml><?xml version="1.0" encoding="utf-8"?>
<p:tagLst xmlns:a="http://schemas.openxmlformats.org/drawingml/2006/main" xmlns:r="http://schemas.openxmlformats.org/officeDocument/2006/relationships" xmlns:p="http://schemas.openxmlformats.org/presentationml/2006/main">
  <p:tag name="ORIGINALHEIGHT" val="566.25"/>
  <p:tag name="ORIGINALWIDTH" val="804.75"/>
  <p:tag name="LATEXADDIN" val="\documentclass{article}&#10;\usepackage{amsmath}&#10;\usepackage{relsize}&#10;\pagestyle{empty}&#10;\begin{document}&#10;&#10;\begin{align*}&#10;\epsilon \dfrac{dA}{dt} = f(A,C)\\&#10;\dfrac{dC}{dt} = g(A,C)&#10;\end{align*}&#10;&#10;&#10;\end{document}"/>
  <p:tag name="IGUANATEXSIZE" val="20"/>
  <p:tag name="IGUANATEXCURSOR" val="118"/>
</p:tagLst>
</file>

<file path=ppt/tags/tag22.xml><?xml version="1.0" encoding="utf-8"?>
<p:tagLst xmlns:a="http://schemas.openxmlformats.org/drawingml/2006/main" xmlns:r="http://schemas.openxmlformats.org/officeDocument/2006/relationships" xmlns:p="http://schemas.openxmlformats.org/presentationml/2006/main">
  <p:tag name="ORIGINALHEIGHT" val="912.75"/>
  <p:tag name="ORIGINALWIDTH" val="1551"/>
  <p:tag name="LATEXADDIN" val="\documentclass{article}&#10;\usepackage{amsmath}&#10;\usepackage{relsize}&#10;\pagestyle{empty}&#10;\begin{document}&#10;&#10;&#10;\begin{align*}&#10;\int_{V^-}^{V^+}  f(V,W^{ss})dV &lt; 0 \Rightarrow \exists v\\&#10;\\&#10;\int_{V^-}^{V^+}  f(V,W^{ss})dV \ge 0 \Rightarrow \not\exists v\\&#10;\end{align*}&#10;&#10;&#10;&#10;\end{document}"/>
  <p:tag name="IGUANATEXSIZE" val="20"/>
  <p:tag name="IGUANATEXCURSOR" val="196"/>
</p:tagLst>
</file>

<file path=ppt/tags/tag23.xml><?xml version="1.0" encoding="utf-8"?>
<p:tagLst xmlns:a="http://schemas.openxmlformats.org/drawingml/2006/main" xmlns:r="http://schemas.openxmlformats.org/officeDocument/2006/relationships" xmlns:p="http://schemas.openxmlformats.org/presentationml/2006/main">
  <p:tag name="ORIGINALHEIGHT" val="257.25"/>
  <p:tag name="ORIGINALWIDTH" val="716.25"/>
  <p:tag name="LATEXADDIN" val="\documentclass{article}&#10;\usepackage{amsmath}&#10;\usepackage{relsize}&#10;\pagestyle{empty}&#10;\begin{document}&#10;&#10;\begin{align*}&#10;\dfrac{dc}{d \tau}  &amp; =  \alpha_c a - c\\&#10;\\&#10;\end{align*}\\&#10;&#10;&#10;\end{document}"/>
  <p:tag name="IGUANATEXSIZE" val="20"/>
  <p:tag name="IGUANATEXCURSOR" val="162"/>
</p:tagLst>
</file>

<file path=ppt/tags/tag24.xml><?xml version="1.0" encoding="utf-8"?>
<p:tagLst xmlns:a="http://schemas.openxmlformats.org/drawingml/2006/main" xmlns:r="http://schemas.openxmlformats.org/officeDocument/2006/relationships" xmlns:p="http://schemas.openxmlformats.org/presentationml/2006/main">
  <p:tag name="ORIGINALHEIGHT" val="299.25"/>
  <p:tag name="ORIGINALWIDTH" val="2746.5"/>
  <p:tag name="LATEXADDIN" val="\documentclass{article}&#10;\usepackage{amsmath}&#10;\usepackage{relsize}&#10;\pagestyle{empty}&#10;\begin{document}&#10;&#10;\begin{align*}&#10;\epsilon\dfrac{da}{ d \tau}  &amp; =  \dfrac{c}{1+c} \mbox{exp}\left(-\dfrac{y_M-y_C}{D}\right) - a \mbox{exp} \left(\dfrac{y_M-y_C}{F_0} \right)\\&#10;\end{align*}&#10;&#10;&#10;\end{document}"/>
  <p:tag name="IGUANATEXSIZE" val="20"/>
  <p:tag name="IGUANATEXCURSOR" val="260"/>
</p:tagLst>
</file>

<file path=ppt/tags/tag25.xml><?xml version="1.0" encoding="utf-8"?>
<p:tagLst xmlns:a="http://schemas.openxmlformats.org/drawingml/2006/main" xmlns:r="http://schemas.openxmlformats.org/officeDocument/2006/relationships" xmlns:p="http://schemas.openxmlformats.org/presentationml/2006/main">
  <p:tag name="ORIGINALHEIGHT" val="124.5"/>
  <p:tag name="ORIGINALWIDTH" val="1329.75"/>
  <p:tag name="LATEXADDIN" val="\documentclass{article}&#10;\usepackage{amsmath}&#10;\usepackage{relsize}&#10;\pagestyle{empty}&#10;\begin{document}&#10;&#10;\begin{align*}&#10;0 &amp; = a(y_M-y_C) - Mcy_C\\&#10;\end{align*}&#10;&#10;\end{document}"/>
  <p:tag name="IGUANATEXSIZE" val="20"/>
  <p:tag name="IGUANATEXCURSOR" val="156"/>
</p:tagLst>
</file>

<file path=ppt/tags/tag26.xml><?xml version="1.0" encoding="utf-8"?>
<p:tagLst xmlns:a="http://schemas.openxmlformats.org/drawingml/2006/main" xmlns:r="http://schemas.openxmlformats.org/officeDocument/2006/relationships" xmlns:p="http://schemas.openxmlformats.org/presentationml/2006/main">
  <p:tag name="ORIGINALHEIGHT" val="299.25"/>
  <p:tag name="ORIGINALWIDTH" val="2271"/>
  <p:tag name="LATEXADDIN" val="\documentclass{article}&#10;\usepackage{amsmath}&#10;\usepackage{relsize}&#10;\pagestyle{empty}&#10;\begin{document}&#10;&#10;\begin{align*}&#10;0 &amp; = -a(y_M - y_C) + P (1-y_M) +\epsilon_{\chi}\dfrac{\partial^2 y_M}{\partial \chi^2}&#10;\end{align*}\\&#10;&#10;&#10;\end{document}"/>
  <p:tag name="IGUANATEXSIZE" val="20"/>
  <p:tag name="IGUANATEXCURSOR" val="216"/>
</p:tagLst>
</file>

<file path=ppt/tags/tag27.xml><?xml version="1.0" encoding="utf-8"?>
<p:tagLst xmlns:a="http://schemas.openxmlformats.org/drawingml/2006/main" xmlns:r="http://schemas.openxmlformats.org/officeDocument/2006/relationships" xmlns:p="http://schemas.openxmlformats.org/presentationml/2006/main">
  <p:tag name="ORIGINALHEIGHT" val="257.25"/>
  <p:tag name="ORIGINALWIDTH" val="716.25"/>
  <p:tag name="LATEXADDIN" val="\documentclass{article}&#10;\usepackage{amsmath}&#10;\usepackage{relsize}&#10;\pagestyle{empty}&#10;\begin{document}&#10;&#10;\begin{align*}&#10;\dfrac{dc}{d \tau}  &amp; =  \alpha_c a - c\\&#10;\\&#10;\end{align*}\\&#10;&#10;&#10;\end{document}"/>
  <p:tag name="IGUANATEXSIZE" val="20"/>
  <p:tag name="IGUANATEXCURSOR" val="162"/>
</p:tagLst>
</file>

<file path=ppt/tags/tag28.xml><?xml version="1.0" encoding="utf-8"?>
<p:tagLst xmlns:a="http://schemas.openxmlformats.org/drawingml/2006/main" xmlns:r="http://schemas.openxmlformats.org/officeDocument/2006/relationships" xmlns:p="http://schemas.openxmlformats.org/presentationml/2006/main">
  <p:tag name="ORIGINALHEIGHT" val="299.25"/>
  <p:tag name="ORIGINALWIDTH" val="2746.5"/>
  <p:tag name="LATEXADDIN" val="\documentclass{article}&#10;\usepackage{amsmath}&#10;\usepackage{relsize}&#10;\pagestyle{empty}&#10;\begin{document}&#10;&#10;\begin{align*}&#10;\epsilon\dfrac{da}{ d \tau}  &amp; =  \dfrac{c}{1+c} \mbox{exp}\left(-\dfrac{y_M-y_C}{D}\right) - a \mbox{exp} \left(\dfrac{y_M-y_C}{F_0} \right)\\&#10;\end{align*}&#10;&#10;&#10;\end{document}"/>
  <p:tag name="IGUANATEXSIZE" val="20"/>
  <p:tag name="IGUANATEXCURSOR" val="260"/>
</p:tagLst>
</file>

<file path=ppt/tags/tag29.xml><?xml version="1.0" encoding="utf-8"?>
<p:tagLst xmlns:a="http://schemas.openxmlformats.org/drawingml/2006/main" xmlns:r="http://schemas.openxmlformats.org/officeDocument/2006/relationships" xmlns:p="http://schemas.openxmlformats.org/presentationml/2006/main">
  <p:tag name="ORIGINALHEIGHT" val="124.5"/>
  <p:tag name="ORIGINALWIDTH" val="1329.75"/>
  <p:tag name="LATEXADDIN" val="\documentclass{article}&#10;\usepackage{amsmath}&#10;\usepackage{relsize}&#10;\pagestyle{empty}&#10;\begin{document}&#10;&#10;\begin{align*}&#10;0 &amp; = a(y_M-y_C) - Mcy_C\\&#10;\end{align*}&#10;&#10;\end{document}"/>
  <p:tag name="IGUANATEXSIZE" val="20"/>
  <p:tag name="IGUANATEXCURSOR" val="156"/>
</p:tagLst>
</file>

<file path=ppt/tags/tag3.xml><?xml version="1.0" encoding="utf-8"?>
<p:tagLst xmlns:a="http://schemas.openxmlformats.org/drawingml/2006/main" xmlns:r="http://schemas.openxmlformats.org/officeDocument/2006/relationships" xmlns:p="http://schemas.openxmlformats.org/presentationml/2006/main">
  <p:tag name="ORIGINALHEIGHT" val="124.5"/>
  <p:tag name="ORIGINALWIDTH" val="1628.25"/>
  <p:tag name="LATEXADDIN" val="\documentclass{article}&#10;\usepackage{amsmath}&#10;\usepackage{relsize}&#10;\pagestyle{empty}&#10;\begin{document}&#10;&#10;\begin{align*}&#10;0 &amp; = A k_A(Y_M-Y_C) - \sigma_M C Y_C\\&#10;\end{align*}&#10;&#10;\end{document}"/>
  <p:tag name="IGUANATEXSIZE" val="20"/>
  <p:tag name="IGUANATEXCURSOR" val="152"/>
</p:tagLst>
</file>

<file path=ppt/tags/tag30.xml><?xml version="1.0" encoding="utf-8"?>
<p:tagLst xmlns:a="http://schemas.openxmlformats.org/drawingml/2006/main" xmlns:r="http://schemas.openxmlformats.org/officeDocument/2006/relationships" xmlns:p="http://schemas.openxmlformats.org/presentationml/2006/main">
  <p:tag name="ORIGINALHEIGHT" val="299.25"/>
  <p:tag name="ORIGINALWIDTH" val="2271"/>
  <p:tag name="LATEXADDIN" val="\documentclass{article}&#10;\usepackage{amsmath}&#10;\usepackage{relsize}&#10;\pagestyle{empty}&#10;\begin{document}&#10;&#10;\begin{align*}&#10;0 &amp; = -a(y_M - y_C) + P (1-y_M) +\epsilon_{\chi}\dfrac{\partial^2 y_M}{\partial \chi^2}&#10;\end{align*}\\&#10;&#10;&#10;\end{document}"/>
  <p:tag name="IGUANATEXSIZE" val="20"/>
  <p:tag name="IGUANATEXCURSOR" val="216"/>
</p:tagLst>
</file>

<file path=ppt/tags/tag31.xml><?xml version="1.0" encoding="utf-8"?>
<p:tagLst xmlns:a="http://schemas.openxmlformats.org/drawingml/2006/main" xmlns:r="http://schemas.openxmlformats.org/officeDocument/2006/relationships" xmlns:p="http://schemas.openxmlformats.org/presentationml/2006/main">
  <p:tag name="ORIGINALHEIGHT" val="84.75"/>
  <p:tag name="ORIGINALWIDTH" val="357.75"/>
  <p:tag name="LATEXADDIN" val="\documentclass{article}&#10;\usepackage{amsmath}&#10;\usepackage{relsize}&#10;\pagestyle{empty}&#10;\begin{document}&#10;&#10;$c = c^{ss}$&#10;&#10;&#10;\end{document}"/>
  <p:tag name="IGUANATEXSIZE" val="20"/>
  <p:tag name="IGUANATEXCURSOR" val="108"/>
</p:tagLst>
</file>

<file path=ppt/tags/tag32.xml><?xml version="1.0" encoding="utf-8"?>
<p:tagLst xmlns:a="http://schemas.openxmlformats.org/drawingml/2006/main" xmlns:r="http://schemas.openxmlformats.org/officeDocument/2006/relationships" xmlns:p="http://schemas.openxmlformats.org/presentationml/2006/main">
  <p:tag name="ORIGINALHEIGHT" val="119.25"/>
  <p:tag name="ORIGINALWIDTH" val="462"/>
  <p:tag name="LATEXADDIN" val="\documentclass{article}&#10;\usepackage{amsmath}&#10;\usepackage{relsize}&#10;\pagestyle{empty}&#10;\begin{document}&#10;&#10;$y_C = y_C^{ss}$&#10;&#10;&#10;\end{document}"/>
  <p:tag name="IGUANATEXSIZE" val="20"/>
  <p:tag name="IGUANATEXCURSOR" val="118"/>
</p:tagLst>
</file>

<file path=ppt/tags/tag33.xml><?xml version="1.0" encoding="utf-8"?>
<p:tagLst xmlns:a="http://schemas.openxmlformats.org/drawingml/2006/main" xmlns:r="http://schemas.openxmlformats.org/officeDocument/2006/relationships" xmlns:p="http://schemas.openxmlformats.org/presentationml/2006/main">
  <p:tag name="ORIGINALHEIGHT" val="299.25"/>
  <p:tag name="ORIGINALWIDTH" val="2992.5"/>
  <p:tag name="LATEXADDIN" val="\documentclass{article}&#10;\usepackage{amsmath}&#10;\usepackage{relsize}&#10;\pagestyle{empty}&#10;\begin{document}&#10;&#10;\begin{align*}&#10;-v \dfrac{da}{ dz}  &amp; =  \dfrac{c^{ss}}{1+c^{ss}} \mbox{exp}\left(-\dfrac{y_M-y_C^{ss}}{D}\right) - a \mbox{exp} \left(\dfrac{y_M-y_C^{ss}}{F_0} \right)\\&#10;\end{align*}&#10;&#10;&#10;\end{document}"/>
  <p:tag name="IGUANATEXSIZE" val="20"/>
  <p:tag name="IGUANATEXCURSOR" val="255"/>
</p:tagLst>
</file>

<file path=ppt/tags/tag34.xml><?xml version="1.0" encoding="utf-8"?>
<p:tagLst xmlns:a="http://schemas.openxmlformats.org/drawingml/2006/main" xmlns:r="http://schemas.openxmlformats.org/officeDocument/2006/relationships" xmlns:p="http://schemas.openxmlformats.org/presentationml/2006/main">
  <p:tag name="ORIGINALHEIGHT" val="276.75"/>
  <p:tag name="ORIGINALWIDTH" val="2292"/>
  <p:tag name="LATEXADDIN" val="\documentclass{article}&#10;\usepackage{amsmath}&#10;\usepackage{relsize}&#10;\pagestyle{empty}&#10;\begin{document}&#10;&#10;\begin{align*}&#10;0 &amp; = -a(y_M - y_C^{ss}) + P (1-y_M) +\epsilon_{\chi}\dfrac{\partial^2 y_M}{\partial z^2}&#10;\end{align*}\\&#10;&#10;&#10;\end{document}"/>
  <p:tag name="IGUANATEXSIZE" val="20"/>
  <p:tag name="IGUANATEXCURSOR" val="203"/>
</p:tagLst>
</file>

<file path=ppt/tags/tag35.xml><?xml version="1.0" encoding="utf-8"?>
<p:tagLst xmlns:a="http://schemas.openxmlformats.org/drawingml/2006/main" xmlns:r="http://schemas.openxmlformats.org/officeDocument/2006/relationships" xmlns:p="http://schemas.openxmlformats.org/presentationml/2006/main">
  <p:tag name="ORIGINALHEIGHT" val="299.25"/>
  <p:tag name="ORIGINALWIDTH" val="2992.5"/>
  <p:tag name="LATEXADDIN" val="\documentclass{article}&#10;\usepackage{amsmath}&#10;\usepackage{relsize}&#10;\pagestyle{empty}&#10;\begin{document}&#10;&#10;\begin{align*}&#10;-v \dfrac{da}{ dz}  &amp; =  \dfrac{c^{ss}}{1+c^{ss}} \mbox{exp}\left(-\dfrac{y_M-y_C^{ss}}{D}\right) - a \mbox{exp} \left(\dfrac{y_M-y_C^{ss}}{F_0} \right)\\&#10;\end{align*}&#10;&#10;&#10;\end{document}"/>
  <p:tag name="IGUANATEXSIZE" val="20"/>
  <p:tag name="IGUANATEXCURSOR" val="255"/>
</p:tagLst>
</file>

<file path=ppt/tags/tag36.xml><?xml version="1.0" encoding="utf-8"?>
<p:tagLst xmlns:a="http://schemas.openxmlformats.org/drawingml/2006/main" xmlns:r="http://schemas.openxmlformats.org/officeDocument/2006/relationships" xmlns:p="http://schemas.openxmlformats.org/presentationml/2006/main">
  <p:tag name="ORIGINALHEIGHT" val="275.25"/>
  <p:tag name="ORIGINALWIDTH" val="2283"/>
  <p:tag name="LATEXADDIN" val="\documentclass{article}&#10;\usepackage{amsmath}&#10;\usepackage{relsize}&#10;\pagestyle{empty}&#10;\begin{document}&#10;&#10;\begin{align*}&#10;0 &amp; = -a(y_M - y_C^{ss}) + P (1-y_M) +\epsilon_{\chi}\dfrac{d^2 y_M}{dz^2}&#10;\end{align*}\\&#10;&#10;&#10;\end{document}"/>
  <p:tag name="IGUANATEXSIZE" val="20"/>
  <p:tag name="IGUANATEXCURSOR" val="187"/>
</p:tagLst>
</file>

<file path=ppt/tags/tag37.xml><?xml version="1.0" encoding="utf-8"?>
<p:tagLst xmlns:a="http://schemas.openxmlformats.org/drawingml/2006/main" xmlns:r="http://schemas.openxmlformats.org/officeDocument/2006/relationships" xmlns:p="http://schemas.openxmlformats.org/presentationml/2006/main">
  <p:tag name="ORIGINALHEIGHT" val="257.25"/>
  <p:tag name="ORIGINALWIDTH" val="237"/>
  <p:tag name="LATEXADDIN" val="\documentclass{article}&#10;\usepackage{amsmath}&#10;\usepackage{relsize}&#10;\pagestyle{empty}&#10;\begin{document}&#10;&#10;&#10;$\dfrac{dy_M}{dz}$&#10;&#10;\end{document}"/>
  <p:tag name="IGUANATEXSIZE" val="20"/>
  <p:tag name="IGUANATEXCURSOR" val="121"/>
</p:tagLst>
</file>

<file path=ppt/tags/tag38.xml><?xml version="1.0" encoding="utf-8"?>
<p:tagLst xmlns:a="http://schemas.openxmlformats.org/drawingml/2006/main" xmlns:r="http://schemas.openxmlformats.org/officeDocument/2006/relationships" xmlns:p="http://schemas.openxmlformats.org/presentationml/2006/main">
  <p:tag name="ORIGINALHEIGHT" val="299.25"/>
  <p:tag name="ORIGINALWIDTH" val="3741"/>
  <p:tag name="LATEXADDIN" val="\documentclass{article}&#10;\usepackage{amsmath}&#10;\usepackage{relsize}&#10;\pagestyle{empty}&#10;\begin{document}&#10;&#10;\begin{align*}&#10;-v \dfrac{da}{ dz}\dfrac{dy_M}{dz}  &amp; =  \left(\dfrac{c^{ss}}{1+c^{ss}} \mbox{exp}\left(-\dfrac{y_M-y_C^{ss}}{D}\right) - a \mbox{exp} \left(\dfrac{y_M-y_C^{ss}}{F_0} \right)\right)\dfrac{dy_M}{dz}  \\&#10;\end{align*}&#10;&#10;&#10;\end{document}"/>
  <p:tag name="IGUANATEXSIZE" val="20"/>
  <p:tag name="IGUANATEXCURSOR" val="164"/>
</p:tagLst>
</file>

<file path=ppt/tags/tag39.xml><?xml version="1.0" encoding="utf-8"?>
<p:tagLst xmlns:a="http://schemas.openxmlformats.org/drawingml/2006/main" xmlns:r="http://schemas.openxmlformats.org/officeDocument/2006/relationships" xmlns:p="http://schemas.openxmlformats.org/presentationml/2006/main">
  <p:tag name="ORIGINALHEIGHT" val="299.25"/>
  <p:tag name="ORIGINALWIDTH" val="3741"/>
  <p:tag name="LATEXADDIN" val="\documentclass{article}&#10;\usepackage{amsmath}&#10;\usepackage{relsize}&#10;\pagestyle{empty}&#10;\begin{document}&#10;&#10;\begin{align*}&#10;-v \dfrac{da}{ dz}\dfrac{dy_M}{dz}  &amp; =  \left(\dfrac{c^{ss}}{1+c^{ss}} \mbox{exp}\left(-\dfrac{y_M-y_C^{ss}}{D}\right) - a \mbox{exp} \left(\dfrac{y_M-y_C^{ss}}{F_0} \right)\right)\dfrac{dy_M}{dz}  \\&#10;\end{align*}&#10;&#10;&#10;\end{document}"/>
  <p:tag name="IGUANATEXSIZE" val="20"/>
  <p:tag name="IGUANATEXCURSOR" val="164"/>
</p:tagLst>
</file>

<file path=ppt/tags/tag4.xml><?xml version="1.0" encoding="utf-8"?>
<p:tagLst xmlns:a="http://schemas.openxmlformats.org/drawingml/2006/main" xmlns:r="http://schemas.openxmlformats.org/officeDocument/2006/relationships" xmlns:p="http://schemas.openxmlformats.org/presentationml/2006/main">
  <p:tag name="ORIGINALHEIGHT" val="276.75"/>
  <p:tag name="ORIGINALWIDTH" val="2724"/>
  <p:tag name="LATEXADDIN" val="\documentclass{article}&#10;\usepackage{amsmath}&#10;\usepackage{relsize}&#10;\pagestyle{empty}&#10;\begin{document}&#10;&#10;\begin{align*}&#10;0 = -A k_A (Y_M - Y_C) + \hat{\Pi} (Y_M^0-Y_M) + 2\gamma_M\dfrac{\partial^2 Y_M}{\partial x^2}&#10;\end{align*}\\&#10;&#10;&#10;\end{document}"/>
  <p:tag name="IGUANATEXSIZE" val="20"/>
  <p:tag name="IGUANATEXCURSOR" val="118"/>
</p:tagLst>
</file>

<file path=ppt/tags/tag40.xml><?xml version="1.0" encoding="utf-8"?>
<p:tagLst xmlns:a="http://schemas.openxmlformats.org/drawingml/2006/main" xmlns:r="http://schemas.openxmlformats.org/officeDocument/2006/relationships" xmlns:p="http://schemas.openxmlformats.org/presentationml/2006/main">
  <p:tag name="ORIGINALHEIGHT" val="56.25"/>
  <p:tag name="ORIGINALWIDTH" val="57.75"/>
  <p:tag name="LATEXADDIN" val="\documentclass{article}&#10;\usepackage{amsmath}&#10;\usepackage{relsize}&#10;\pagestyle{empty}&#10;\begin{document}&#10;&#10;$a$&#10;&#10;&#10;\end{document}"/>
  <p:tag name="IGUANATEXSIZE" val="20"/>
  <p:tag name="IGUANATEXCURSOR" val="105"/>
</p:tagLst>
</file>

<file path=ppt/tags/tag41.xml><?xml version="1.0" encoding="utf-8"?>
<p:tagLst xmlns:a="http://schemas.openxmlformats.org/drawingml/2006/main" xmlns:r="http://schemas.openxmlformats.org/officeDocument/2006/relationships" xmlns:p="http://schemas.openxmlformats.org/presentationml/2006/main">
  <p:tag name="ORIGINALHEIGHT" val="766.5"/>
  <p:tag name="ORIGINALWIDTH" val="2444.25"/>
  <p:tag name="LATEXADDIN" val="\documentclass{article}&#10;\usepackage{amsmath}&#10;\usepackage{relsize}&#10;\pagestyle{empty}&#10;\begin{document}&#10;&#10;\begin{align*}&#10;0 &amp; = -a(y_M - y_C^{ss}) + P (1-y_M) +\epsilon_{\chi}\dfrac{d^2 y_M}{dz^2}\\&#10;\Rightarrow a &amp;= \dfrac{P (1-y_M) +\epsilon_{\chi}\dfrac{d^2 y_M}{dz^2}}{(y_M - y_C^{ss})}\\&#10;\end{align*}\\&#10;&#10;&#10;\end{document}"/>
  <p:tag name="IGUANATEXSIZE" val="20"/>
  <p:tag name="IGUANATEXCURSOR" val="209"/>
</p:tagLst>
</file>

<file path=ppt/tags/tag42.xml><?xml version="1.0" encoding="utf-8"?>
<p:tagLst xmlns:a="http://schemas.openxmlformats.org/drawingml/2006/main" xmlns:r="http://schemas.openxmlformats.org/officeDocument/2006/relationships" xmlns:p="http://schemas.openxmlformats.org/presentationml/2006/main">
  <p:tag name="ORIGINALHEIGHT" val="552"/>
  <p:tag name="ORIGINALWIDTH" val="5151.75"/>
  <p:tag name="LATEXADDIN" val="\documentclass{article}&#10;\usepackage{amsmath}&#10;\usepackage{relsize}&#10;\pagestyle{empty}&#10;\begin{document}&#10;&#10;\begin{align*}&#10;-v \dfrac{da}{ dz}\dfrac{dy_M}{dz}  &amp; =  \left(\dfrac{c^{ss}}{1+c^{ss}} \mbox{exp}\left(-\dfrac{y_M-y_C^{ss}}{D}\right) - \left(\dfrac{P (1-y_M) +\epsilon_{\chi}\dfrac{d^2 y_M}{dz^2}}{(y_M - y_C^{ss})}\right) \mbox{exp} \left(\dfrac{y_M-y_C^{ss}}{F_0} \right)\right)\dfrac{dy_M}{dz}  \\&#10;\end{align*}&#10;&#10;&#10;\end{document}"/>
  <p:tag name="IGUANATEXSIZE" val="20"/>
  <p:tag name="IGUANATEXCURSOR" val="245"/>
</p:tagLst>
</file>

<file path=ppt/tags/tag43.xml><?xml version="1.0" encoding="utf-8"?>
<p:tagLst xmlns:a="http://schemas.openxmlformats.org/drawingml/2006/main" xmlns:r="http://schemas.openxmlformats.org/officeDocument/2006/relationships" xmlns:p="http://schemas.openxmlformats.org/presentationml/2006/main">
  <p:tag name="ORIGINALHEIGHT" val="552"/>
  <p:tag name="ORIGINALWIDTH" val="5151.75"/>
  <p:tag name="LATEXADDIN" val="\documentclass{article}&#10;\usepackage{amsmath}&#10;\usepackage{relsize}&#10;\pagestyle{empty}&#10;\begin{document}&#10;&#10;\begin{align*}&#10;-v \dfrac{da}{ dz}\dfrac{dy_M}{dz}  &amp; =  \left(\dfrac{c^{ss}}{1+c^{ss}} \mbox{exp}\left(-\dfrac{y_M-y_C^{ss}}{D}\right) - \left(\dfrac{P (1-y_M) +\epsilon_{\chi}\dfrac{d^2 y_M}{dz^2}}{(y_M - y_C^{ss})}\right) \mbox{exp} \left(\dfrac{y_M-y_C^{ss}}{F_0} \right)\right)\dfrac{dy_M}{dz}  \\&#10;\end{align*}&#10;&#10;&#10;\end{document}"/>
  <p:tag name="IGUANATEXSIZE" val="20"/>
  <p:tag name="IGUANATEXCURSOR" val="245"/>
</p:tagLst>
</file>

<file path=ppt/tags/tag44.xml><?xml version="1.0" encoding="utf-8"?>
<p:tagLst xmlns:a="http://schemas.openxmlformats.org/drawingml/2006/main" xmlns:r="http://schemas.openxmlformats.org/officeDocument/2006/relationships" xmlns:p="http://schemas.openxmlformats.org/presentationml/2006/main">
  <p:tag name="ORIGINALHEIGHT" val="299.25"/>
  <p:tag name="ORIGINALWIDTH" val="1602"/>
  <p:tag name="LATEXADDIN" val="\documentclass{article}&#10;\usepackage{amsmath}&#10;\usepackage{relsize}&#10;\pagestyle{empty}&#10;\begin{document}&#10;&#10;\begin{align*}&#10;\mbox{exp} \left(-\dfrac{y_M-y_C^{ss}}{F_0} \right)(y_M - y_C^{ss})&#10;\end{align*}&#10;&#10;&#10;&#10;\end{document}"/>
  <p:tag name="IGUANATEXSIZE" val="20"/>
  <p:tag name="IGUANATEXCURSOR" val="184"/>
</p:tagLst>
</file>

<file path=ppt/tags/tag45.xml><?xml version="1.0" encoding="utf-8"?>
<p:tagLst xmlns:a="http://schemas.openxmlformats.org/drawingml/2006/main" xmlns:r="http://schemas.openxmlformats.org/officeDocument/2006/relationships" xmlns:p="http://schemas.openxmlformats.org/presentationml/2006/main">
  <p:tag name="ORIGINALHEIGHT" val="1006.5"/>
  <p:tag name="ORIGINALWIDTH" val="5670"/>
  <p:tag name="LATEXADDIN" val="\documentclass{article}&#10;\usepackage{amsmath}&#10;\usepackage{relsize}&#10;\pagestyle{empty}&#10;\begin{document}&#10;&#10;\begin{align*}&#10;-v \dfrac{da}{ dz}\dfrac{dy_M}{dz} &amp;\mbox{exp} \left(-\dfrac{y_M-y_C^{ss}}{F_0} \right)(y_M - y_C^{ss}) \\&#10;&amp; =  \left(\dfrac{c^{ss}}{1+c^{ss}} \mbox{exp}\left(-\dfrac{y_M-y_C^{ss}}{D}\right)\mbox{exp} \left(-\dfrac{y_M-y_C^{ss}}{F_0} \right)(y_M - y_C^{ss}) - \left(P (1-y_M)\right) +\epsilon_{\chi}\dfrac{d^2 y_M}{dz^2}\right)\dfrac{dy_M}{dz}  \\&#10;&amp; = \left(\dfrac{c^{ss}}{1+c^{ss}}\mbox{exp}\left(-\left( \dfrac{1}{D}+\dfrac{1}{F_0}\right)(y_M-y_C^{ss})\right)-P(1-y_M)\right)\dfrac{dy_M}{dz}+\epsilon_{\chi}\dfrac{d^2 y_M}{dz^2}\dfrac{dy_M}{dz}\\&#10;\end{align*}&#10;&#10;&#10;\end{document}"/>
  <p:tag name="IGUANATEXSIZE" val="20"/>
  <p:tag name="IGUANATEXCURSOR" val="580"/>
</p:tagLst>
</file>

<file path=ppt/tags/tag46.xml><?xml version="1.0" encoding="utf-8"?>
<p:tagLst xmlns:a="http://schemas.openxmlformats.org/drawingml/2006/main" xmlns:r="http://schemas.openxmlformats.org/officeDocument/2006/relationships" xmlns:p="http://schemas.openxmlformats.org/presentationml/2006/main">
  <p:tag name="ORIGINALHEIGHT" val="274.5"/>
  <p:tag name="ORIGINALWIDTH" val="421.5"/>
  <p:tag name="LATEXADDIN" val="\documentclass{article}&#10;\usepackage{amsmath}&#10;\usepackage{relsize}&#10;\pagestyle{empty}&#10;\begin{document}&#10;&#10;&#10;$\epsilon_{\chi}\dfrac{d^2 y_M}{dz^2}$&#10;&#10;\end{document}"/>
  <p:tag name="IGUANATEXSIZE" val="20"/>
  <p:tag name="IGUANATEXCURSOR" val="141"/>
</p:tagLst>
</file>

<file path=ppt/tags/tag47.xml><?xml version="1.0" encoding="utf-8"?>
<p:tagLst xmlns:a="http://schemas.openxmlformats.org/drawingml/2006/main" xmlns:r="http://schemas.openxmlformats.org/officeDocument/2006/relationships" xmlns:p="http://schemas.openxmlformats.org/presentationml/2006/main">
  <p:tag name="ORIGINALHEIGHT" val="653.25"/>
  <p:tag name="ORIGINALWIDTH" val="4947"/>
  <p:tag name="LATEXADDIN" val="\documentclass{article}&#10;\usepackage{amsmath}&#10;\usepackage{relsize}&#10;\pagestyle{empty}&#10;\begin{document}&#10;&#10;\begin{align*}&#10;-v \dfrac{da}{ dz}\dfrac{dy_M}{dz} &amp;\mbox{exp} \left(-\dfrac{y_M-y_C^{ss}}{F_0} \right)(y_M - y_C^{ss}) \\&#10;&amp; = \left(\dfrac{c^{ss}}{1+c^{ss}}\mbox{exp}\left(-\left( \dfrac{1}{D}+\dfrac{1}{F_0}\right)(y_M-y_C^{ss})\right)-P(1-y_M)\right)\dfrac{dy_M}{dz}+\epsilon_{\chi}\dfrac{d^2 y_M}{dz^2}\dfrac{dy_M}{dz}\\&#10;\end{align*}&#10;&#10;&#10;\end{document}"/>
  <p:tag name="IGUANATEXSIZE" val="20"/>
  <p:tag name="IGUANATEXCURSOR" val="224"/>
</p:tagLst>
</file>

<file path=ppt/tags/tag48.xml><?xml version="1.0" encoding="utf-8"?>
<p:tagLst xmlns:a="http://schemas.openxmlformats.org/drawingml/2006/main" xmlns:r="http://schemas.openxmlformats.org/officeDocument/2006/relationships" xmlns:p="http://schemas.openxmlformats.org/presentationml/2006/main">
  <p:tag name="ORIGINALHEIGHT" val="677.25"/>
  <p:tag name="ORIGINALWIDTH" val="5770.5"/>
  <p:tag name="LATEXADDIN" val="\documentclass{article}&#10;\usepackage{amsmath}&#10;\usepackage{relsize}&#10;\pagestyle{empty}&#10;\begin{document}&#10;&#10;\begin{align*}&#10;\int_{-\infty}^{+\infty} -v &amp;\dfrac{da}{ dz}\dfrac{dy_M}{dz} \mbox{exp} \left(-\dfrac{y_M-y_C^{ss}}{F_0} \right)(y_M - y_C^{ss})dz \\&#10;&amp; = \int_{-\infty}^{+\infty} \left(\dfrac{c^{ss}}{1+c^{ss}}\mbox{exp}\left(-\left( \dfrac{1}{D}+\dfrac{1}{F_0}\right)(y_M-y_C^{ss})\right)-P(1-y_M)\right)\dfrac{dy_M}{dz}dz+\int_{-\infty}^{+\infty} \epsilon_{\chi}\dfrac{d^2 y_M}{dz^2}\dfrac{dy_M}{dz}dz\\&#10;\end{align*}&#10;&#10;&#10;\end{document}"/>
  <p:tag name="IGUANATEXSIZE" val="20"/>
  <p:tag name="IGUANATEXCURSOR" val="146"/>
</p:tagLst>
</file>

<file path=ppt/tags/tag49.xml><?xml version="1.0" encoding="utf-8"?>
<p:tagLst xmlns:a="http://schemas.openxmlformats.org/drawingml/2006/main" xmlns:r="http://schemas.openxmlformats.org/officeDocument/2006/relationships" xmlns:p="http://schemas.openxmlformats.org/presentationml/2006/main">
  <p:tag name="ORIGINALHEIGHT" val="729.75"/>
  <p:tag name="ORIGINALWIDTH" val="5380.5"/>
  <p:tag name="LATEXADDIN" val="\documentclass{article}&#10;\usepackage{amsmath}&#10;\usepackage{relsize}&#10;\pagestyle{empty}&#10;\begin{document}&#10;&#10;\begin{align*}&#10;-v \int_{-\infty}^{+\infty}  &amp;\dfrac{da}{ dz}\dfrac{dy_M}{dz} \mbox{exp} \left(-\dfrac{y_M-y_C^{ss}}{F_0} \right)(y_M - y_C^{ss})dz \\&#10;&amp; = \int_{y_M^+}^{y_M^-} \left(\dfrac{c^{ss}}{1+c^{ss}}\mbox{exp}\left(-\left( \dfrac{1}{D}+\dfrac{1}{F_0}\right)(y_M-y_C^{ss})\right)-P(1-y_M)\right)dy_M+\int_{y_M^+}^{y_M^-} \epsilon_{\chi}\dfrac{d^2 y_M}{dz^2}dy_M\\&#10;\end{align*}&#10;&#10;&#10;\end{document}"/>
  <p:tag name="IGUANATEXSIZE" val="20"/>
  <p:tag name="IGUANATEXCURSOR" val="275"/>
</p:tagLst>
</file>

<file path=ppt/tags/tag5.xml><?xml version="1.0" encoding="utf-8"?>
<p:tagLst xmlns:a="http://schemas.openxmlformats.org/drawingml/2006/main" xmlns:r="http://schemas.openxmlformats.org/officeDocument/2006/relationships" xmlns:p="http://schemas.openxmlformats.org/presentationml/2006/main">
  <p:tag name="ORIGINALHEIGHT" val="257.25"/>
  <p:tag name="ORIGINALWIDTH" val="716.25"/>
  <p:tag name="LATEXADDIN" val="\documentclass{article}&#10;\usepackage{amsmath}&#10;\usepackage{relsize}&#10;\pagestyle{empty}&#10;\begin{document}&#10;&#10;\begin{align*}&#10;\dfrac{dc}{d \tau}  &amp; =  \alpha_c a - c\\&#10;\\&#10;\end{align*}\\&#10;&#10;&#10;\end{document}"/>
  <p:tag name="IGUANATEXSIZE" val="20"/>
  <p:tag name="IGUANATEXCURSOR" val="162"/>
</p:tagLst>
</file>

<file path=ppt/tags/tag50.xml><?xml version="1.0" encoding="utf-8"?>
<p:tagLst xmlns:a="http://schemas.openxmlformats.org/drawingml/2006/main" xmlns:r="http://schemas.openxmlformats.org/officeDocument/2006/relationships" xmlns:p="http://schemas.openxmlformats.org/presentationml/2006/main">
  <p:tag name="ORIGINALHEIGHT" val="929.25"/>
  <p:tag name="ORIGINALWIDTH" val="5498.25"/>
  <p:tag name="LATEXADDIN" val="\documentclass{article}&#10;\usepackage{amsmath}&#10;\usepackage{relsize}&#10;\pagestyle{empty}&#10;\begin{document}&#10;&#10;\begin{align*}&#10;-v \int_{-\infty}^{+\infty}  &amp;\dfrac{da}{ dz}\dfrac{dy_M}{dz} \mbox{exp} \left(-\dfrac{y_M-y_C^{ss}}{F_0} \right)(y_M - y_C^{ss})dz \\&#10;\\&#10;&amp; = -\int_{y_M^-}^{y_M^+} \left(\dfrac{c^{ss}}{1+c^{ss}}\mbox{exp}\left(-\left( \dfrac{1}{D}+\dfrac{1}{F_0}\right)(y_M-y_C^{ss})\right)-P(1-y_M)\right)dy_M+\int_{y_M^-}^{y_M^+} \epsilon_{\chi}\dfrac{d^2 y_M}{dz^2}dy_M\\&#10;\end{align*}&#10;&#10;&#10;\end{document}"/>
  <p:tag name="IGUANATEXSIZE" val="20"/>
  <p:tag name="IGUANATEXCURSOR" val="260"/>
</p:tagLst>
</file>

<file path=ppt/tags/tag51.xml><?xml version="1.0" encoding="utf-8"?>
<p:tagLst xmlns:a="http://schemas.openxmlformats.org/drawingml/2006/main" xmlns:r="http://schemas.openxmlformats.org/officeDocument/2006/relationships" xmlns:p="http://schemas.openxmlformats.org/presentationml/2006/main">
  <p:tag name="ORIGINALHEIGHT" val="975.75"/>
  <p:tag name="ORIGINALWIDTH" val="3996"/>
  <p:tag name="LATEXADDIN" val="\documentclass{article}&#10;\usepackage{amsmath}&#10;\usepackage{relsize}&#10;\pagestyle{empty}&#10;\begin{document}&#10;\begin{align*}&#10;\int_{y_M^-}^{y_M^+} \left(\dfrac{c^{ss}}{1+c^{ss}}\mbox{exp}\left(-\left( \dfrac{1}{D}+\dfrac{1}{F_0}\right)(y_M-y_C^{ss})\right)-P(1-y_M)\right)dy_M &lt; 0 \Rightarrow\\&#10;\\&#10;\int_{y_M^-}^{y_M^+} \left(\dfrac{c^{ss}}{1+c^{ss}}\mbox{exp}\left(-\left( \dfrac{1}{D}+\dfrac{1}{F_0}\right)(y_M-y_C^{ss})\right)-P(1-y_M)\right)dy_M \ge 0 \Rightarrow\\&#10;\end{align*}&#10;&#10;\end{document}"/>
  <p:tag name="IGUANATEXSIZE" val="20"/>
  <p:tag name="IGUANATEXCURSOR" val="441"/>
</p:tagLst>
</file>

<file path=ppt/tags/tag52.xml><?xml version="1.0" encoding="utf-8"?>
<p:tagLst xmlns:a="http://schemas.openxmlformats.org/drawingml/2006/main" xmlns:r="http://schemas.openxmlformats.org/officeDocument/2006/relationships" xmlns:p="http://schemas.openxmlformats.org/presentationml/2006/main">
  <p:tag name="ORIGINALHEIGHT" val="363"/>
  <p:tag name="ORIGINALWIDTH" val="3603.75"/>
  <p:tag name="LATEXADDIN" val="\documentclass{article}&#10;\usepackage{amsmath}&#10;\usepackage{relsize}&#10;\pagestyle{empty}&#10;\begin{document}&#10;\begin{align*}&#10;\int_{y_M^-}^{y_M^+} \left(\dfrac{c^{ss}}{1+c^{ss}}\mbox{exp}\left(-\left( \dfrac{1}{D}+\dfrac{1}{F_0}\right)(y_M-y_C^{ss})\right)-P(1-y_M)\right)dy_M \\&#10;\end{align*}&#10;&#10;\end{document}"/>
  <p:tag name="IGUANATEXSIZE" val="20"/>
  <p:tag name="IGUANATEXCURSOR" val="269"/>
</p:tagLst>
</file>

<file path=ppt/tags/tag53.xml><?xml version="1.0" encoding="utf-8"?>
<p:tagLst xmlns:a="http://schemas.openxmlformats.org/drawingml/2006/main" xmlns:r="http://schemas.openxmlformats.org/officeDocument/2006/relationships" xmlns:p="http://schemas.openxmlformats.org/presentationml/2006/main">
  <p:tag name="ORIGINALHEIGHT" val="107.25"/>
  <p:tag name="ORIGINALWIDTH" val="969"/>
  <p:tag name="LATEXADDIN" val="\documentclass{article}&#10;\usepackage{amsmath}&#10;\usepackage{relsize}&#10;\pagestyle{empty}&#10;\begin{document}&#10;&#10;$= -1.0360 \times 10^{-4}$&#10;&#10;&#10;\end{document}"/>
  <p:tag name="IGUANATEXSIZE" val="20"/>
  <p:tag name="IGUANATEXCURSOR" val="128"/>
</p:tagLst>
</file>

<file path=ppt/tags/tag54.xml><?xml version="1.0" encoding="utf-8"?>
<p:tagLst xmlns:a="http://schemas.openxmlformats.org/drawingml/2006/main" xmlns:r="http://schemas.openxmlformats.org/officeDocument/2006/relationships" xmlns:p="http://schemas.openxmlformats.org/presentationml/2006/main">
  <p:tag name="ORIGINALHEIGHT" val="363"/>
  <p:tag name="ORIGINALWIDTH" val="3603.75"/>
  <p:tag name="LATEXADDIN" val="\documentclass{article}&#10;\usepackage{amsmath}&#10;\usepackage{relsize}&#10;\pagestyle{empty}&#10;\begin{document}&#10;\begin{align*}&#10;\int_{y_M^-}^{y_M^+} \left(\dfrac{c^{ss}}{1+c^{ss}}\mbox{exp}\left(-\left( \dfrac{1}{D}+\dfrac{1}{F_0}\right)(y_M-y_C^{ss})\right)-P(1-y_M)\right)dy_M \\&#10;\end{align*}&#10;&#10;\end{document}"/>
  <p:tag name="IGUANATEXSIZE" val="20"/>
  <p:tag name="IGUANATEXCURSOR" val="269"/>
</p:tagLst>
</file>

<file path=ppt/tags/tag55.xml><?xml version="1.0" encoding="utf-8"?>
<p:tagLst xmlns:a="http://schemas.openxmlformats.org/drawingml/2006/main" xmlns:r="http://schemas.openxmlformats.org/officeDocument/2006/relationships" xmlns:p="http://schemas.openxmlformats.org/presentationml/2006/main">
  <p:tag name="ORIGINALHEIGHT" val="85.5"/>
  <p:tag name="ORIGINALWIDTH" val="465"/>
  <p:tag name="LATEXADDIN" val="\documentclass{article}&#10;\usepackage{amsmath}&#10;\usepackage{relsize}&#10;\pagestyle{empty}&#10;\begin{document}&#10;&#10;$= 0.0023$&#10;&#10;&#10;\end{document}"/>
  <p:tag name="IGUANATEXSIZE" val="20"/>
  <p:tag name="IGUANATEXCURSOR" val="112"/>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611.1736"/>
  <p:tag name="ORIGINALWIDTH" val="1542.557"/>
  <p:tag name="LATEXADDIN" val="\documentclass{article}&#10;\usepackage{amsmath}&#10;\pagestyle{empty}&#10;\begin{document}&#10;&#10;\[ \begin{array}{ll}&#10;\dfrac{\partial a}{\partial t} = \dfrac{k_{on}^a}{\mathcal{A}(t)} a_{nuc} - k_{off}^a (s,b)a\\[7pt]&#10;\dfrac{\partial b}{\partial t} = \dfrac{k_{on}^b}{\mathcal{A}(t)}b_{nuc} - k_{off}^b  (s,a)b\\&#10;\end{array}\]&#10;&#10;&#10;&#10;\end{document}"/>
  <p:tag name="IGUANATEXSIZE" val="20"/>
  <p:tag name="IGUANATEXCURSOR" val="31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73.866"/>
  <p:tag name="LATEXADDIN" val="\documentclass{article}&#10;\usepackage{amsmath}&#10;\pagestyle{empty}&#10;\begin{document}&#10;&#10;\[ \begin{array}{ll}&#10;\mathcal{E}  =  \mathcal{E}_{stretch} + \mathcal{E}_{pressure} + \mathcal{E}_{bending} + \mathcal{E}_{cytoskeleton} + k_B\mathcal{T}  \xi \end{array}\]&#10;&#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446.569"/>
  <p:tag name="ORIGINALWIDTH" val="2999.625"/>
  <p:tag name="LATEXADDIN" val="\documentclass{article}&#10;\usepackage{amsmath}&#10;\pagestyle{empty}&#10;\begin{document}&#10;&#10;\[ \begin{array}{ll}&#10;\mathcal{E}_{stretch} = \displaystyle \int_0^{\mathcal{L}_0} \dfrac{1}{2} (\mathcal{G}_a(a(s)) +\mathcal{G}_b(b(s)) )\left( \left |\left| \dfrac{\partial \vec{x} }{\partial s} \right|\right| - 1\right)^2 ds \\[10pt]&#10;&#10;\mathcal{E}_{pressure}  = \mathcal{P} \left( \dfrac{\mathcal{A}}{\mathcal{A}_0} -1\right)^2  \\[10pt]&#10;&#10;\mathcal{E}_{bending} = \displaystyle\int_0^{\mathcal{L}_0} \dfrac{1}{2 } (\mathcal{M}_a(a(s)) + \mathcal{M}_b (b(s)) \left|\left| \dfrac{\partial^2 \vec{x}}{\partial s^2} \right|\right|^2 ds\\[10pt]&#10;&#10;\mathcal{E}_{cytoskeleton} = \displaystyle\int_0^{\mathcal{L}_0} \mathcal{F}_{cyto} (a(s))\underbrace{\Theta (\theta)} || \vec{x} || ds \\[10pt]&#10;\end{array}\]&#10;&#10;&#10;&#10;\end{document}"/>
  <p:tag name="IGUANATEXSIZE" val="20"/>
  <p:tag name="IGUANATEXCURSOR" val="74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52.4559"/>
  <p:tag name="ORIGINALWIDTH" val="1112.111"/>
  <p:tag name="LATEXADDIN" val="\documentclass{article}&#10;\usepackage{amsmath}&#10;\pagestyle{empty}&#10;\begin{document}&#10;&#10; \[ = \dfrac{e^{\cos(2 \theta)/\sigma_{\rm VM}} }{\int_0^{ 2\pi} e^{\cos(2 \theta)/\sigma_{\rm VM}}d \theta} \]&#10;&#10;&#10;\end{document}"/>
  <p:tag name="IGUANATEXSIZE" val="20"/>
  <p:tag name="IGUANATEXCURSOR" val="156"/>
  <p:tag name="TRANSPARENCY" val="True"/>
  <p:tag name="FILENAME" val=""/>
  <p:tag name="LATEXENGINEID" val="0"/>
  <p:tag name="TEMPFOLDER" val="C:\Temp\"/>
  <p:tag name="LATEXFORMHEIGHT" val="411.5"/>
  <p:tag name="LATEXFORMWIDTH" val="62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RIGINALHEIGHT" val="299.25"/>
  <p:tag name="ORIGINALWIDTH" val="2746.5"/>
  <p:tag name="LATEXADDIN" val="\documentclass{article}&#10;\usepackage{amsmath}&#10;\usepackage{relsize}&#10;\pagestyle{empty}&#10;\begin{document}&#10;&#10;\begin{align*}&#10;\epsilon\dfrac{da}{ d \tau}  &amp; =  \dfrac{c}{1+c} \mbox{exp}\left(-\dfrac{y_M-y_C}{D}\right) - a \mbox{exp} \left(\dfrac{y_M-y_C}{F_0} \right)\\&#10;\end{align*}&#10;&#10;&#10;\end{document}"/>
  <p:tag name="IGUANATEXSIZE" val="20"/>
  <p:tag name="IGUANATEXCURSOR" val="26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9.4376"/>
  <p:tag name="LATEXADDIN" val="\documentclass{article}&#10;\usepackage{amsmath}&#10;\pagestyle{empty}&#10;\begin{document}&#10;&#10;\[ \mathcal{P}/ \mathcal{G}_b \approx 1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29.6963"/>
  <p:tag name="LATEXADDIN" val="\documentclass{article}&#10;\usepackage{amsmath}&#10;\pagestyle{empty}&#10;\begin{document}&#10;&#10;&#10;\[ = 28 \mu m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81.1773"/>
  <p:tag name="LATEXADDIN" val="\documentclass{article}&#10;\usepackage{amsmath}&#10;\pagestyle{empty}&#10;\begin{document}&#10;&#10; \[ \dfrac{\mathcal{F}_{cyto} }{\mathcal{G}_b} \approx 20\]&#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18.1852"/>
  <p:tag name="LATEXADDIN" val="\documentclass{article}&#10;\usepackage{amsmath}&#10;\pagestyle{empty}&#10;\begin{document}&#10;&#10; \[ \dfrac{\mathcal{F}_{cyto} }{\mathcal{G}_b} = 5\]&#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81.1773"/>
  <p:tag name="LATEXADDIN" val="\documentclass{article}&#10;\usepackage{amsmath}&#10;\pagestyle{empty}&#10;\begin{document}&#10;&#10; \[ \dfrac{\mathcal{F}_{cyto} }{\mathcal{G}_b} = 10\]&#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81.1773"/>
  <p:tag name="LATEXADDIN" val="\documentclass{article}&#10;\usepackage{amsmath}&#10;\pagestyle{empty}&#10;\begin{document}&#10;&#10; \[ \dfrac{\mathcal{F}_{cyto} }{\mathcal{G}_b} = 20\]&#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81.1773"/>
  <p:tag name="LATEXADDIN" val="\documentclass{article}&#10;\usepackage{amsmath}&#10;\pagestyle{empty}&#10;\begin{document}&#10;&#10; \[ \dfrac{\mathcal{F}_{cyto} }{\mathcal{G}_b} = 30\]&#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73.866"/>
  <p:tag name="LATEXADDIN" val="\documentclass{article}&#10;\usepackage{amsmath}&#10;\pagestyle{empty}&#10;\begin{document}&#10;&#10;\[ \begin{array}{ll}&#10;\mathcal{E}  =  \mathcal{E}_{stretch} + \mathcal{E}_{pressure} + \mathcal{E}_{bending} + \mathcal{E}_{cytoskeleton} + k_B\mathcal{T}  \xi \end{array}\]&#10;&#10;&#10;&#10;\end{document}"/>
  <p:tag name="IGUANATEXSIZE" val="20"/>
  <p:tag name="IGUANATEXCURSOR" val="24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446.569"/>
  <p:tag name="ORIGINALWIDTH" val="2999.625"/>
  <p:tag name="LATEXADDIN" val="\documentclass{article}&#10;\usepackage{amsmath}&#10;\pagestyle{empty}&#10;\begin{document}&#10;&#10;\[ \begin{array}{ll}&#10;\mathcal{E}_{stretch} = \displaystyle \int_0^{\mathcal{L}_0} \dfrac{1}{2} (\mathcal{G}_a(a(s)) +\mathcal{G}_b(b(s)) )\left( \left |\left| \dfrac{\partial \vec{x} }{\partial s} \right|\right| - 1\right)^2 ds \\[10pt]&#10;&#10;\mathcal{E}_{pressure}  = \mathcal{P} \left( \dfrac{\mathcal{A}}{\mathcal{A}_0} -1\right)^2  \\[10pt]&#10;&#10;\mathcal{E}_{bending} = \displaystyle\int_0^{\mathcal{L}_0} \dfrac{1}{2 } (\mathcal{M}_a(a(s)) + \mathcal{M}_b (b(s)) \left|\left| \dfrac{\partial^2 \vec{x}}{\partial s^2} \right|\right|^2 ds\\[10pt]&#10;&#10;\mathcal{E}_{cytoskeleton} = \displaystyle\int_0^{\mathcal{L}_0} \mathcal{F}_{cyto} (a(s))\underbrace{\Theta (\theta)} || \vec{x} || ds \\[10pt]&#10;\end{array}\]&#10;&#10;&#10;&#10;\end{document}"/>
  <p:tag name="IGUANATEXSIZE" val="20"/>
  <p:tag name="IGUANATEXCURSOR" val="74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52.4559"/>
  <p:tag name="ORIGINALWIDTH" val="1112.111"/>
  <p:tag name="LATEXADDIN" val="\documentclass{article}&#10;\usepackage{amsmath}&#10;\pagestyle{empty}&#10;\begin{document}&#10;&#10; \[ = \dfrac{e^{\cos(2 \theta)/\sigma_{\rm VM}} }{\int_0^{ 2\pi} e^{\cos(2 \theta)/\sigma_{\rm VM}}d \theta} \]&#10;&#10;&#10;\end{document}"/>
  <p:tag name="IGUANATEXSIZE" val="20"/>
  <p:tag name="IGUANATEXCURSOR" val="156"/>
  <p:tag name="TRANSPARENCY" val="True"/>
  <p:tag name="FILENAME" val=""/>
  <p:tag name="LATEXENGINEID" val="0"/>
  <p:tag name="TEMPFOLDER" val="C:\Temp\"/>
  <p:tag name="LATEXFORMHEIGHT" val="411.5"/>
  <p:tag name="LATEXFORMWIDTH" val="62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1329.75"/>
  <p:tag name="LATEXADDIN" val="\documentclass{article}&#10;\usepackage{amsmath}&#10;\usepackage{relsize}&#10;\pagestyle{empty}&#10;\begin{document}&#10;&#10;\begin{align*}&#10;0 &amp; = a(y_M-y_C) - Mcy_C\\&#10;\end{align*}&#10;&#10;\end{document}"/>
  <p:tag name="IGUANATEXSIZE" val="20"/>
  <p:tag name="IGUANATEXCURSOR" val="156"/>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970.3787"/>
  <p:tag name="LATEXADDIN" val="\documentclass{article}&#10;\usepackage{amsmath}&#10;\pagestyle{empty}&#10;\begin{document}&#10;&#10;&#10;\[ \mathcal{G}_b \sim 10^0 - 10^1 pN\]&#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130.109"/>
  <p:tag name="LATEXADDIN" val="\documentclass{article}&#10;\usepackage{amsmath}&#10;\pagestyle{empty}&#10;\begin{document}&#10;&#10;&#10;\[ \mathcal{P} \sim 10^0 - 10^1 pN \mu m\]&#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6.9817"/>
  <p:tag name="ORIGINALWIDTH" val="1363.33"/>
  <p:tag name="LATEXADDIN" val="\documentclass{article}&#10;\usepackage{amsmath}&#10;\pagestyle{empty}&#10;\begin{document}&#10;&#10;&#10;\[ \mathcal{M}_{a,b} \sim 10^4 - 10^5 pN \mu m^2\]&#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1366.329"/>
  <p:tag name="LATEXADDIN" val="\documentclass{article}&#10;\usepackage{amsmath}&#10;\pagestyle{empty}&#10;\begin{document}&#10;&#10;&#10;\[ \mathcal{F}_{cyto} \sim 10^3 - 10^4 pN / \mu m\]&#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611.1736"/>
  <p:tag name="ORIGINALWIDTH" val="1542.557"/>
  <p:tag name="LATEXADDIN" val="\documentclass{article}&#10;\usepackage{amsmath}&#10;\pagestyle{empty}&#10;\begin{document}&#10;&#10;\[ \begin{array}{ll}&#10;\dfrac{\partial a}{\partial t} = \dfrac{k_{on}^a}{\mathcal{A}(t)} a_{nuc} - k_{off}^a (s,b)a\\[7pt]&#10;\dfrac{\partial b}{\partial t} = \dfrac{k_{on}^b}{\mathcal{A}(t)}b_{nuc} - k_{off}^b  (s,a)b\\&#10;\end{array}\]&#10;&#10;&#10;&#10;\end{document}"/>
  <p:tag name="IGUANATEXSIZE" val="20"/>
  <p:tag name="IGUANATEXCURSOR" val="31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RIGINALHEIGHT" val="581.25"/>
  <p:tag name="ORIGINALWIDTH" val="1313.25"/>
  <p:tag name="LATEXADDIN" val="\documentclass{article}&#10;\usepackage{amsmath}&#10;\usepackage{relsize}&#10;\pagestyle{empty}&#10;\begin{document}&#10;&#10;\begin{align*}&#10;&amp;\epsilon \dfrac{dA}{dt} = f(A,C) + D \dfrac{\partial^2 A}{\partial x^2}\\&#10;&amp;\dfrac{dC}{dt} = g(A,C)&#10;\end{align*}&#10;&#10;&#10;\end{document}"/>
  <p:tag name="IGUANATEXSIZE" val="20"/>
  <p:tag name="IGUANATEXCURSOR" val="193"/>
</p:tagLst>
</file>

<file path=ppt/tags/tag76.xml><?xml version="1.0" encoding="utf-8"?>
<p:tagLst xmlns:a="http://schemas.openxmlformats.org/drawingml/2006/main" xmlns:r="http://schemas.openxmlformats.org/officeDocument/2006/relationships" xmlns:p="http://schemas.openxmlformats.org/presentationml/2006/main">
  <p:tag name="ORIGINALHEIGHT" val="581.25"/>
  <p:tag name="ORIGINALWIDTH" val="1285.5"/>
  <p:tag name="LATEXADDIN" val="\documentclass{article}&#10;\usepackage{amsmath}&#10;\usepackage{relsize}&#10;\pagestyle{empty}&#10;\begin{document}&#10;&#10;\begin{align*}&#10;&amp;\dfrac{dV}{dt} = V-\dfrac{V^3}{3} -W + I \\&#10;&amp;\dfrac{dW}{dt} = \epsilon (V+b+cW)\\&#10;\end{align*}&#10;&#10;&#10;\end{document}"/>
  <p:tag name="IGUANATEXSIZE" val="20"/>
  <p:tag name="IGUANATEXCURSOR" val="159"/>
</p:tagLst>
</file>

<file path=ppt/tags/tag77.xml><?xml version="1.0" encoding="utf-8"?>
<p:tagLst xmlns:a="http://schemas.openxmlformats.org/drawingml/2006/main" xmlns:r="http://schemas.openxmlformats.org/officeDocument/2006/relationships" xmlns:p="http://schemas.openxmlformats.org/presentationml/2006/main">
  <p:tag name="ORIGINALHEIGHT" val="581.25"/>
  <p:tag name="ORIGINALWIDTH" val="1791"/>
  <p:tag name="LATEXADDIN" val="\documentclass{article}&#10;\usepackage{amsmath}&#10;\usepackage{relsize}&#10;\pagestyle{empty}&#10;\begin{document}&#10;&#10;\begin{align*}&#10;&amp;\dfrac{dV}{dt} = V-\dfrac{V^3}{3} -W + I + D\dfrac{\partial^2 V}{\partial{x}^2}\\&#10;&amp;\dfrac{dW}{dt} = \epsilon (V+b+cW)\\&#10;\end{align*}&#10;&#10;&#10;\end{document}"/>
  <p:tag name="IGUANATEXSIZE" val="20"/>
  <p:tag name="IGUANATEXCURSOR" val="162"/>
</p:tagLst>
</file>

<file path=ppt/tags/tag78.xml><?xml version="1.0" encoding="utf-8"?>
<p:tagLst xmlns:a="http://schemas.openxmlformats.org/drawingml/2006/main" xmlns:r="http://schemas.openxmlformats.org/officeDocument/2006/relationships" xmlns:p="http://schemas.openxmlformats.org/presentationml/2006/main">
  <p:tag name="ORIGINALHEIGHT" val="458.25"/>
  <p:tag name="ORIGINALWIDTH" val="2024.25"/>
  <p:tag name="LATEXADDIN" val="\documentclass{article}&#10;\usepackage{amsmath}&#10;\usepackage{relsize}&#10;\pagestyle{empty}&#10;\begin{document}&#10;&#10;\begin{align*}&#10;&amp;W = W^{ss}\\&#10;\Rightarrow &amp;\dfrac{dV}{dt} = V-\dfrac{V^3}{3} -W^{ss} + I + D\dfrac{\partial^2 V}{\partial{x}^2}\\&#10;\end{align*}&#10;&#10;&#10;\end{document}"/>
  <p:tag name="IGUANATEXSIZE" val="20"/>
  <p:tag name="IGUANATEXCURSOR" val="193"/>
</p:tagLst>
</file>

<file path=ppt/tags/tag79.xml><?xml version="1.0" encoding="utf-8"?>
<p:tagLst xmlns:a="http://schemas.openxmlformats.org/drawingml/2006/main" xmlns:r="http://schemas.openxmlformats.org/officeDocument/2006/relationships" xmlns:p="http://schemas.openxmlformats.org/presentationml/2006/main">
  <p:tag name="ORIGINALHEIGHT" val="124.5"/>
  <p:tag name="ORIGINALWIDTH" val="1472.25"/>
  <p:tag name="LATEXADDIN" val="\documentclass{article}&#10;\usepackage{amsmath}&#10;\usepackage{relsize}&#10;\pagestyle{empty}&#10;\begin{document}&#10;&#10;$V(x,t) = V(x-vt) = V(z)$&#10;&#10;&#10;\end{document}"/>
  <p:tag name="IGUANATEXSIZE" val="20"/>
  <p:tag name="IGUANATEXCURSOR" val="127"/>
</p:tagLst>
</file>

<file path=ppt/tags/tag8.xml><?xml version="1.0" encoding="utf-8"?>
<p:tagLst xmlns:a="http://schemas.openxmlformats.org/drawingml/2006/main" xmlns:r="http://schemas.openxmlformats.org/officeDocument/2006/relationships" xmlns:p="http://schemas.openxmlformats.org/presentationml/2006/main">
  <p:tag name="ORIGINALHEIGHT" val="299.25"/>
  <p:tag name="ORIGINALWIDTH" val="2271"/>
  <p:tag name="LATEXADDIN" val="\documentclass{article}&#10;\usepackage{amsmath}&#10;\usepackage{relsize}&#10;\pagestyle{empty}&#10;\begin{document}&#10;&#10;\begin{align*}&#10;0 &amp; = -a(y_M - y_C) + P (1-y_M) +\epsilon_{\chi}\dfrac{\partial^2 y_M}{\partial \chi^2}&#10;\end{align*}\\&#10;&#10;&#10;\end{document}"/>
  <p:tag name="IGUANATEXSIZE" val="20"/>
  <p:tag name="IGUANATEXCURSOR" val="216"/>
</p:tagLst>
</file>

<file path=ppt/tags/tag80.xml><?xml version="1.0" encoding="utf-8"?>
<p:tagLst xmlns:a="http://schemas.openxmlformats.org/drawingml/2006/main" xmlns:r="http://schemas.openxmlformats.org/officeDocument/2006/relationships" xmlns:p="http://schemas.openxmlformats.org/presentationml/2006/main">
  <p:tag name="ORIGINALHEIGHT" val="597"/>
  <p:tag name="ORIGINALWIDTH" val="2220.75"/>
  <p:tag name="LATEXADDIN" val="\documentclass{article}&#10;\usepackage{amsmath}&#10;\usepackage{relsize}&#10;\pagestyle{empty}&#10;\begin{document}&#10;&#10;\begin{align*}&#10;\Rightarrow -v\dfrac{dV}{dz} &amp;= V-\dfrac{V^3}{3} -W^{ss} + I + D\dfrac{\partial^2 V}{\partial{z}^2}\\&#10;&amp; = f(V,W^{ss})+ D\dfrac{\partial^2 V}{\partial{z}^2}&#10;\end{align*}&#10;&#10;&#10;\end{document}"/>
  <p:tag name="IGUANATEXSIZE" val="20"/>
  <p:tag name="IGUANATEXCURSOR" val="147"/>
</p:tagLst>
</file>

<file path=ppt/tags/tag81.xml><?xml version="1.0" encoding="utf-8"?>
<p:tagLst xmlns:a="http://schemas.openxmlformats.org/drawingml/2006/main" xmlns:r="http://schemas.openxmlformats.org/officeDocument/2006/relationships" xmlns:p="http://schemas.openxmlformats.org/presentationml/2006/main">
  <p:tag name="ORIGINALHEIGHT" val="492"/>
  <p:tag name="ORIGINALWIDTH" val="1109.25"/>
  <p:tag name="LATEXADDIN" val="\documentclass{article}&#10;\usepackage{amsmath}&#10;\usepackage{relsize}&#10;\pagestyle{empty}&#10;\begin{document}&#10;&#10;\begin{align*}&#10;&amp;W = W^{ss}\\&#10;&amp;V = V^+ \text{ as } z \rightarrow \infty\\&#10;&amp;V = V^- \text{ as } z \rightarrow -\infty\\&#10;\end{align*}&#10;&#10;\end{document}"/>
  <p:tag name="IGUANATEXSIZE" val="20"/>
  <p:tag name="IGUANATEXCURSOR" val="183"/>
</p:tagLst>
</file>

<file path=ppt/tags/tag82.xml><?xml version="1.0" encoding="utf-8"?>
<p:tagLst xmlns:a="http://schemas.openxmlformats.org/drawingml/2006/main" xmlns:r="http://schemas.openxmlformats.org/officeDocument/2006/relationships" xmlns:p="http://schemas.openxmlformats.org/presentationml/2006/main">
  <p:tag name="ORIGINALHEIGHT" val="276.75"/>
  <p:tag name="ORIGINALWIDTH" val="1557.75"/>
  <p:tag name="LATEXADDIN" val="\documentclass{article}&#10;\usepackage{amsmath}&#10;\usepackage{relsize}&#10;\pagestyle{empty}&#10;\begin{document}&#10;&#10;\begin{align*}&#10;-v\dfrac{dV}{dz} = f(V,W^{ss})+ D\dfrac{\partial^2 V}{\partial{z}^2}\\&#10;\end{align*}&#10;&#10;&#10;&#10;\end{document}"/>
  <p:tag name="IGUANATEXSIZE" val="20"/>
  <p:tag name="IGUANATEXCURSOR" val="187"/>
</p:tagLst>
</file>

<file path=ppt/tags/tag83.xml><?xml version="1.0" encoding="utf-8"?>
<p:tagLst xmlns:a="http://schemas.openxmlformats.org/drawingml/2006/main" xmlns:r="http://schemas.openxmlformats.org/officeDocument/2006/relationships" xmlns:p="http://schemas.openxmlformats.org/presentationml/2006/main">
  <p:tag name="ORIGINALHEIGHT" val="257.25"/>
  <p:tag name="ORIGINALWIDTH" val="165.75"/>
  <p:tag name="LATEXADDIN" val="\documentclass{article}&#10;\usepackage{amsmath}&#10;\usepackage{relsize}&#10;\pagestyle{empty}&#10;\begin{document}&#10;&#10;&#10;$\dfrac{dV}{dz}$&#10;&#10;\end{document}"/>
  <p:tag name="IGUANATEXSIZE" val="20"/>
  <p:tag name="IGUANATEXCURSOR" val="119"/>
</p:tagLst>
</file>

<file path=ppt/tags/tag84.xml><?xml version="1.0" encoding="utf-8"?>
<p:tagLst xmlns:a="http://schemas.openxmlformats.org/drawingml/2006/main" xmlns:r="http://schemas.openxmlformats.org/officeDocument/2006/relationships" xmlns:p="http://schemas.openxmlformats.org/presentationml/2006/main">
  <p:tag name="ORIGINALHEIGHT" val="306.75"/>
  <p:tag name="ORIGINALWIDTH" val="2319"/>
  <p:tag name="LATEXADDIN" val="\documentclass{article}&#10;\usepackage{amsmath}&#10;\usepackage{relsize}&#10;\pagestyle{empty}&#10;\begin{document}&#10;&#10;\begin{align*}&#10;\left(-v\dfrac{dV}{dz}\dfrac{dV}{dz}\right)  = \left(f(V,W^{ss})+ D\dfrac{\partial^2 V}{\partial{z}^2}\right) \dfrac{dV}{dz}\\&#10;\end{align*}&#10;&#10;&#10;&#10;\end{document}"/>
  <p:tag name="IGUANATEXSIZE" val="20"/>
  <p:tag name="IGUANATEXCURSOR" val="241"/>
</p:tagLst>
</file>

<file path=ppt/tags/tag85.xml><?xml version="1.0" encoding="utf-8"?>
<p:tagLst xmlns:a="http://schemas.openxmlformats.org/drawingml/2006/main" xmlns:r="http://schemas.openxmlformats.org/officeDocument/2006/relationships" xmlns:p="http://schemas.openxmlformats.org/presentationml/2006/main">
  <p:tag name="ORIGINALHEIGHT" val="56.25"/>
  <p:tag name="ORIGINALWIDTH" val="53.25"/>
  <p:tag name="LATEXADDIN" val="\documentclass{article}&#10;\usepackage{amsmath}&#10;\usepackage{relsize}&#10;\pagestyle{empty}&#10;\begin{document}&#10;&#10;$z$&#10;&#10;&#10;\end{document}"/>
  <p:tag name="IGUANATEXSIZE" val="20"/>
  <p:tag name="IGUANATEXCURSOR" val="105"/>
</p:tagLst>
</file>

<file path=ppt/tags/tag86.xml><?xml version="1.0" encoding="utf-8"?>
<p:tagLst xmlns:a="http://schemas.openxmlformats.org/drawingml/2006/main" xmlns:r="http://schemas.openxmlformats.org/officeDocument/2006/relationships" xmlns:p="http://schemas.openxmlformats.org/presentationml/2006/main">
  <p:tag name="ORIGINALHEIGHT" val="311.25"/>
  <p:tag name="ORIGINALWIDTH" val="3278.25"/>
  <p:tag name="LATEXADDIN" val="\documentclass{article}&#10;\usepackage{amsmath}&#10;\usepackage{relsize}&#10;\pagestyle{empty}&#10;\begin{document}&#10;&#10;\begin{align*}&#10;\int_{-\infty}^{+\infty} \left(-v\dfrac{dV}{dz}\dfrac{dV}{dz}\right)dz  = \int_{-\infty}^{+\infty}  \left(f(V,W^{ss})+ D\dfrac{\partial^2 V}{\partial{z}^2}\right) \dfrac{dV}{dz} dz\\&#10;\end{align*}&#10;&#10;&#10;&#10;\end{document}"/>
  <p:tag name="IGUANATEXSIZE" val="20"/>
  <p:tag name="IGUANATEXCURSOR" val="209"/>
</p:tagLst>
</file>

<file path=ppt/tags/tag87.xml><?xml version="1.0" encoding="utf-8"?>
<p:tagLst xmlns:a="http://schemas.openxmlformats.org/drawingml/2006/main" xmlns:r="http://schemas.openxmlformats.org/officeDocument/2006/relationships" xmlns:p="http://schemas.openxmlformats.org/presentationml/2006/main">
  <p:tag name="ORIGINALHEIGHT" val="1094.25"/>
  <p:tag name="ORIGINALWIDTH" val="3358.5"/>
  <p:tag name="LATEXADDIN" val="\documentclass{article}&#10;\usepackage{amsmath}&#10;\usepackage{relsize}&#10;\pagestyle{empty}&#10;\begin{document}&#10;&#10;\begin{align*}&#10;\int_{-\infty}^{+\infty} \left(-v\dfrac{dV}{dz}\dfrac{dV}{dz}\right)dz  &amp;= \int_{-\infty}^{+\infty}  \left(f(V,W^{ss})+ D\dfrac{\partial^2 V}{\partial{z}^2}\right) \dfrac{dV}{dz} dz\\&#10;-v \int_{-\infty}^{+\infty} \left(\dfrac{dV}{dz}\right)^2 dz &amp;= \int_{V^-}^{V^+}  \left(f(V,W^{ss})+ D\dfrac{\partial^2 V}{\partial{z}^2}\right) dV\\&#10;-v \int_{-\infty}^{+\infty} \left(\dfrac{dV}{dz}\right)^2 dz &amp;= \int_{V^-}^{V^+}  f(V,W^{ss})dV + \int_{V^-}^{V^+} D\dfrac{\partial^2 V}{\partial{z}^2} dV\\&#10;\end{align*}&#10;&#10;&#10;&#10;\end{document}"/>
  <p:tag name="IGUANATEXSIZE" val="20"/>
  <p:tag name="IGUANATEXCURSOR" val="564"/>
</p:tagLst>
</file>

<file path=ppt/tags/tag88.xml><?xml version="1.0" encoding="utf-8"?>
<p:tagLst xmlns:a="http://schemas.openxmlformats.org/drawingml/2006/main" xmlns:r="http://schemas.openxmlformats.org/officeDocument/2006/relationships" xmlns:p="http://schemas.openxmlformats.org/presentationml/2006/main">
  <p:tag name="ORIGINALHEIGHT" val="336"/>
  <p:tag name="ORIGINALWIDTH" val="2252.25"/>
  <p:tag name="LATEXADDIN" val="\documentclass{article}&#10;\usepackage{amsmath}&#10;\usepackage{relsize}&#10;\pagestyle{empty}&#10;\begin{document}&#10;&#10;\begin{align*}&#10;-v \int_{-\infty}^{+\infty} \left(\dfrac{dV}{dz}\right)^2 dz &amp;= \int_{V^-}^{V^+}  f(V,W^{ss})dV \\&#10;\end{align*}&#10;&#10;\end{document}"/>
  <p:tag name="IGUANATEXSIZE" val="20"/>
  <p:tag name="IGUANATEXCURSOR" val="196"/>
</p:tagLst>
</file>

<file path=ppt/tags/tag89.xml><?xml version="1.0" encoding="utf-8"?>
<p:tagLst xmlns:a="http://schemas.openxmlformats.org/drawingml/2006/main" xmlns:r="http://schemas.openxmlformats.org/officeDocument/2006/relationships" xmlns:p="http://schemas.openxmlformats.org/presentationml/2006/main">
  <p:tag name="ORIGINALHEIGHT" val="912.75"/>
  <p:tag name="ORIGINALWIDTH" val="1551"/>
  <p:tag name="LATEXADDIN" val="\documentclass{article}&#10;\usepackage{amsmath}&#10;\usepackage{relsize}&#10;\pagestyle{empty}&#10;\begin{document}&#10;&#10;&#10;\begin{align*}&#10;\int_{V^-}^{V^+}  f(V,W^{ss})dV &lt; 0 \Rightarrow \exists v\\&#10;\\&#10;\int_{V^-}^{V^+}  f(V,W^{ss})dV \ge 0 \Rightarrow \not\exists v\\&#10;\end{align*}&#10;&#10;&#10;&#10;\end{document}"/>
  <p:tag name="IGUANATEXSIZE" val="20"/>
  <p:tag name="IGUANATEXCURSOR" val="196"/>
</p:tagLst>
</file>

<file path=ppt/tags/tag9.xml><?xml version="1.0" encoding="utf-8"?>
<p:tagLst xmlns:a="http://schemas.openxmlformats.org/drawingml/2006/main" xmlns:r="http://schemas.openxmlformats.org/officeDocument/2006/relationships" xmlns:p="http://schemas.openxmlformats.org/presentationml/2006/main">
  <p:tag name="ORIGINALHEIGHT" val="257.25"/>
  <p:tag name="ORIGINALWIDTH" val="716.25"/>
  <p:tag name="LATEXADDIN" val="\documentclass{article}&#10;\usepackage{amsmath}&#10;\usepackage{relsize}&#10;\pagestyle{empty}&#10;\begin{document}&#10;&#10;\begin{align*}&#10;\dfrac{dc}{d \tau}  &amp; =  \alpha_c a - c\\&#10;\\&#10;\end{align*}\\&#10;&#10;&#10;\end{document}"/>
  <p:tag name="IGUANATEXSIZE" val="20"/>
  <p:tag name="IGUANATEXCURSOR" val="162"/>
</p:tagLst>
</file>

<file path=ppt/tags/tag90.xml><?xml version="1.0" encoding="utf-8"?>
<p:tagLst xmlns:a="http://schemas.openxmlformats.org/drawingml/2006/main" xmlns:r="http://schemas.openxmlformats.org/officeDocument/2006/relationships" xmlns:p="http://schemas.openxmlformats.org/presentationml/2006/main">
  <p:tag name="ORIGINALHEIGHT" val="489"/>
  <p:tag name="ORIGINALWIDTH" val="1813.5"/>
  <p:tag name="LATEXADDIN" val="\documentclass{article}&#10;\usepackage{amsmath}&#10;\usepackage{relsize}&#10;\pagestyle{empty}&#10;\begin{document}&#10;&#10;\begin{align*}&#10;\int_{V^-}^{V^+}  &amp;f(V,W^{ss})dV  = -1.6904 &lt; 0 \\&#10;&amp;\Rightarrow \\&#10;\end{align*}&#10;&#10;&#10;&#10;\end{document}"/>
  <p:tag name="IGUANATEXSIZE" val="20"/>
  <p:tag name="IGUANATEXCURSOR" val="132"/>
</p:tagLst>
</file>

<file path=ppt/tags/tag91.xml><?xml version="1.0" encoding="utf-8"?>
<p:tagLst xmlns:a="http://schemas.openxmlformats.org/drawingml/2006/main" xmlns:r="http://schemas.openxmlformats.org/officeDocument/2006/relationships" xmlns:p="http://schemas.openxmlformats.org/presentationml/2006/main">
  <p:tag name="ORIGINALHEIGHT" val="489"/>
  <p:tag name="ORIGINALWIDTH" val="1716"/>
  <p:tag name="LATEXADDIN" val="\documentclass{article}&#10;\usepackage{amsmath}&#10;\usepackage{relsize}&#10;\pagestyle{empty}&#10;\begin{document}&#10;&#10;\begin{align*}&#10;\int_{V^-}^{V^+}  &amp;f(V,W^{ss})dV  = 0.1314 &gt; 0\\&#10;&amp;\Rightarrow \\&#10;\end{align*}&#10;&#10;&#10;&#10;\end{document}"/>
  <p:tag name="IGUANATEXSIZE" val="20"/>
  <p:tag name="IGUANATEXCURSOR" val="13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1420</TotalTime>
  <Words>1303</Words>
  <Application>Microsoft Macintosh PowerPoint</Application>
  <PresentationFormat>Widescreen</PresentationFormat>
  <Paragraphs>255</Paragraphs>
  <Slides>55</Slides>
  <Notes>7</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Times New Roman</vt:lpstr>
      <vt:lpstr>Wingdings</vt:lpstr>
      <vt:lpstr>Office Theme</vt:lpstr>
      <vt:lpstr>Modelling the mechanics of the plasma membrane and nuclear envelope: dynamics and disease </vt:lpstr>
      <vt:lpstr>PowerPoint Presentation</vt:lpstr>
      <vt:lpstr>Cell Surface Mechanochemistry and the Determinants of Bleb Formation, Healing and Travel Velocity.</vt:lpstr>
      <vt:lpstr>Cellular blebs are spherical pressure-drive cellular protrusions </vt:lpstr>
      <vt:lpstr> Blebs are implicated in varius cell states/functions</vt:lpstr>
      <vt:lpstr> Blebs occur during cytokinesis and some cells use blebbing for cell migration</vt:lpstr>
      <vt:lpstr>Stationary Bleb</vt:lpstr>
      <vt:lpstr>PowerPoint Presentation</vt:lpstr>
      <vt:lpstr> Mathematical model </vt:lpstr>
      <vt:lpstr> Mathematical model – chemical dynamics</vt:lpstr>
      <vt:lpstr> Mathematical model – Force balance equations</vt:lpstr>
      <vt:lpstr> Mathematical model – full system of ND equations</vt:lpstr>
      <vt:lpstr> Results – Stationary blebs</vt:lpstr>
      <vt:lpstr>Results – Travelling blebs</vt:lpstr>
      <vt:lpstr> Bleb model ODE</vt:lpstr>
      <vt:lpstr>Bleb velocity depends on membrane tension but not pressure or actin turnover </vt:lpstr>
      <vt:lpstr>Analysis of traveling waves in a non-local model of cell surface mechanics.</vt:lpstr>
      <vt:lpstr>What determines whether bleb travels or heals in place? </vt:lpstr>
      <vt:lpstr> Travelling waves solutions</vt:lpstr>
      <vt:lpstr> ODE system and excitability</vt:lpstr>
      <vt:lpstr> Maxwell Condition</vt:lpstr>
      <vt:lpstr> Bleb model ODE</vt:lpstr>
      <vt:lpstr> Bleb model ODE excitable regime</vt:lpstr>
      <vt:lpstr>PowerPoint Presentation</vt:lpstr>
      <vt:lpstr>PowerPoint Presentation</vt:lpstr>
      <vt:lpstr> Bleb wave analysis</vt:lpstr>
      <vt:lpstr> Bleb wave analysis</vt:lpstr>
      <vt:lpstr> Bleb wave analysis</vt:lpstr>
      <vt:lpstr> Bleb wave analysis</vt:lpstr>
      <vt:lpstr> Bleb wave analysis</vt:lpstr>
      <vt:lpstr> “Non-local Maxwell Condition”</vt:lpstr>
      <vt:lpstr> Numerical Results</vt:lpstr>
      <vt:lpstr>Modeling the Mechanism of Nuclear blebbing and lamin-mediated defects in cardiomyopathies </vt:lpstr>
      <vt:lpstr>Gene mutation and Heart Disease</vt:lpstr>
      <vt:lpstr>Lamin A/C and Nuclear Shape</vt:lpstr>
      <vt:lpstr>Patient Specific Fibroblasts</vt:lpstr>
      <vt:lpstr>Quantifying Orientational Order Parameter (OOP)</vt:lpstr>
      <vt:lpstr>Quantitative Comparison</vt:lpstr>
      <vt:lpstr>Mechanical Model of nuclear lamina</vt:lpstr>
      <vt:lpstr>Model can be tuned using experimental data</vt:lpstr>
      <vt:lpstr>Features in the data we can try to match</vt:lpstr>
      <vt:lpstr>Matching area and perimeter histograms</vt:lpstr>
      <vt:lpstr>Matching OOP-eccentricity plot</vt:lpstr>
      <vt:lpstr>Mechanical Model of nuclear lamina</vt:lpstr>
      <vt:lpstr>Future work: What is the nature of nuclear “defects”?</vt:lpstr>
      <vt:lpstr>Supplementary notes on Maxwell Condition</vt:lpstr>
      <vt:lpstr> Travelling wave solutions and reaction diffusion equation</vt:lpstr>
      <vt:lpstr> Fitzhugh-Nagumo as case example</vt:lpstr>
      <vt:lpstr> Travelling wave solutions to Fitzhugh- Nagumo</vt:lpstr>
      <vt:lpstr> FitzHugh-Nagumo wave analysis</vt:lpstr>
      <vt:lpstr> FitzHugh-Nagumo wave analysis</vt:lpstr>
      <vt:lpstr> FitzHugh-Nagumo wave analysis</vt:lpstr>
      <vt:lpstr> FitzHugh-Nagumo wave analysis</vt:lpstr>
      <vt:lpstr> Maxwell Condition</vt:lpstr>
      <vt:lpstr> Numerical results Fitzhugh-Nagumo</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the mechanics of the plasma membrane and nuclear envelope: dynamics and disease </dc:title>
  <dc:creator>Kathryn Manakova</dc:creator>
  <cp:lastModifiedBy>Kathryn Manakova</cp:lastModifiedBy>
  <cp:revision>13</cp:revision>
  <dcterms:created xsi:type="dcterms:W3CDTF">2017-06-19T17:53:57Z</dcterms:created>
  <dcterms:modified xsi:type="dcterms:W3CDTF">2017-06-20T18:47:41Z</dcterms:modified>
</cp:coreProperties>
</file>